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69"/>
  </p:notesMasterIdLst>
  <p:sldIdLst>
    <p:sldId id="11553" r:id="rId2"/>
    <p:sldId id="11351" r:id="rId3"/>
    <p:sldId id="11664" r:id="rId4"/>
    <p:sldId id="11443" r:id="rId5"/>
    <p:sldId id="11558" r:id="rId6"/>
    <p:sldId id="11559" r:id="rId7"/>
    <p:sldId id="11662" r:id="rId8"/>
    <p:sldId id="11669" r:id="rId9"/>
    <p:sldId id="11670" r:id="rId10"/>
    <p:sldId id="11671" r:id="rId11"/>
    <p:sldId id="11672" r:id="rId12"/>
    <p:sldId id="11673" r:id="rId13"/>
    <p:sldId id="11674" r:id="rId14"/>
    <p:sldId id="11663" r:id="rId15"/>
    <p:sldId id="11723" r:id="rId16"/>
    <p:sldId id="11709" r:id="rId17"/>
    <p:sldId id="11711" r:id="rId18"/>
    <p:sldId id="11665" r:id="rId19"/>
    <p:sldId id="11554" r:id="rId20"/>
    <p:sldId id="11710" r:id="rId21"/>
    <p:sldId id="11712" r:id="rId22"/>
    <p:sldId id="11707" r:id="rId23"/>
    <p:sldId id="11699" r:id="rId24"/>
    <p:sldId id="11700" r:id="rId25"/>
    <p:sldId id="11701" r:id="rId26"/>
    <p:sldId id="11702" r:id="rId27"/>
    <p:sldId id="11703" r:id="rId28"/>
    <p:sldId id="11704" r:id="rId29"/>
    <p:sldId id="11705" r:id="rId30"/>
    <p:sldId id="11706" r:id="rId31"/>
    <p:sldId id="11715" r:id="rId32"/>
    <p:sldId id="11716" r:id="rId33"/>
    <p:sldId id="11713" r:id="rId34"/>
    <p:sldId id="11714" r:id="rId35"/>
    <p:sldId id="11728" r:id="rId36"/>
    <p:sldId id="11666" r:id="rId37"/>
    <p:sldId id="11698" r:id="rId38"/>
    <p:sldId id="11682" r:id="rId39"/>
    <p:sldId id="11561" r:id="rId40"/>
    <p:sldId id="11717" r:id="rId41"/>
    <p:sldId id="11720" r:id="rId42"/>
    <p:sldId id="11683" r:id="rId43"/>
    <p:sldId id="11721" r:id="rId44"/>
    <p:sldId id="11679" r:id="rId45"/>
    <p:sldId id="11680" r:id="rId46"/>
    <p:sldId id="11681" r:id="rId47"/>
    <p:sldId id="11685" r:id="rId48"/>
    <p:sldId id="11686" r:id="rId49"/>
    <p:sldId id="11687" r:id="rId50"/>
    <p:sldId id="11688" r:id="rId51"/>
    <p:sldId id="11718" r:id="rId52"/>
    <p:sldId id="11719" r:id="rId53"/>
    <p:sldId id="11722" r:id="rId54"/>
    <p:sldId id="11724" r:id="rId55"/>
    <p:sldId id="11693" r:id="rId56"/>
    <p:sldId id="11694" r:id="rId57"/>
    <p:sldId id="11695" r:id="rId58"/>
    <p:sldId id="11696" r:id="rId59"/>
    <p:sldId id="11697" r:id="rId60"/>
    <p:sldId id="11725" r:id="rId61"/>
    <p:sldId id="11726" r:id="rId62"/>
    <p:sldId id="11727" r:id="rId63"/>
    <p:sldId id="11339" r:id="rId64"/>
    <p:sldId id="11667" r:id="rId65"/>
    <p:sldId id="11668" r:id="rId66"/>
    <p:sldId id="11677" r:id="rId67"/>
    <p:sldId id="11463"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401206"/>
    <a:srgbClr val="CEA35D"/>
    <a:srgbClr val="4D240B"/>
    <a:srgbClr val="AB5019"/>
    <a:srgbClr val="8AA1C6"/>
    <a:srgbClr val="960000"/>
    <a:srgbClr val="DDCA90"/>
    <a:srgbClr val="9C672C"/>
    <a:srgbClr val="C784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62" autoAdjust="0"/>
    <p:restoredTop sz="78810" autoAdjust="0"/>
  </p:normalViewPr>
  <p:slideViewPr>
    <p:cSldViewPr>
      <p:cViewPr varScale="1">
        <p:scale>
          <a:sx n="68" d="100"/>
          <a:sy n="68" d="100"/>
        </p:scale>
        <p:origin x="1644"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141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F373F-C92F-45EE-A349-5106FABBB52C}" type="datetimeFigureOut">
              <a:rPr lang="en-US" smtClean="0"/>
              <a:pPr/>
              <a:t>7/4/2020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BF6F0B-DBB2-4731-9E5A-3C5F1189FD82}" type="slidenum">
              <a:rPr lang="en-US" smtClean="0"/>
              <a:pPr/>
              <a:t>‹#›</a:t>
            </a:fld>
            <a:endParaRPr lang="en-US"/>
          </a:p>
        </p:txBody>
      </p:sp>
    </p:spTree>
    <p:extLst>
      <p:ext uri="{BB962C8B-B14F-4D97-AF65-F5344CB8AC3E}">
        <p14:creationId xmlns:p14="http://schemas.microsoft.com/office/powerpoint/2010/main" val="2040812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Nero was the last Roman emperor of</a:t>
            </a:r>
            <a:r>
              <a:rPr lang="en-US" baseline="0" dirty="0" smtClean="0"/>
              <a:t> the Julio-Claudian Dynasty [Augustus, Tiberius, Caligula, Claudius]. He was adopted by his great uncle Claudius and became his heir and successor. Reign for 14 years. </a:t>
            </a:r>
            <a:r>
              <a:rPr lang="en-US" dirty="0" smtClean="0"/>
              <a:t>Nero</a:t>
            </a:r>
            <a:r>
              <a:rPr lang="en-US" baseline="0" dirty="0" smtClean="0"/>
              <a:t> died from assisted suicide on</a:t>
            </a:r>
            <a:r>
              <a:rPr lang="en-US" dirty="0" smtClean="0"/>
              <a:t> June 9, 68 AD. Turmoil</a:t>
            </a:r>
            <a:r>
              <a:rPr lang="en-US" baseline="0" dirty="0" smtClean="0"/>
              <a:t> reigned in the year of 4 emperors – Vespasian prevailed, reigned from 69-79, followed by his sons Titus (79-81) and then Domitian (81- 96 AD).</a:t>
            </a:r>
          </a:p>
          <a:p>
            <a:endParaRPr lang="en-US" baseline="0" dirty="0" smtClean="0"/>
          </a:p>
          <a:p>
            <a:r>
              <a:rPr lang="en-US" baseline="0" dirty="0" smtClean="0"/>
              <a:t>Persecution of Christians by Rome – There was no empire-wide persecution of Christians until the reign of Decius in the 3</a:t>
            </a:r>
            <a:r>
              <a:rPr lang="en-US" baseline="30000" dirty="0" smtClean="0"/>
              <a:t>rd</a:t>
            </a:r>
            <a:r>
              <a:rPr lang="en-US" baseline="0" dirty="0" smtClean="0"/>
              <a:t> century. Persecution of Christians began with Nero, but seemed to be isolated mostly in the Rome itself. It is reported that Nero blamed the Christians for the great fire of Rome in July 64 AD, though it is believed that He order the fire to be set for His own amusement. As many Christians that could be found were subjected to the most horrific deaths—wrapping and sewed them with skins of wild animals and then eaten by dogs; others were soaked in wax or pitch and set on fire to light the gardens at night. In the course of time both Paul and Peter were executed just before or after Nero death in the summer of 68 AD.</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9</a:t>
            </a:fld>
            <a:endParaRPr lang="en-US"/>
          </a:p>
        </p:txBody>
      </p:sp>
    </p:spTree>
    <p:extLst>
      <p:ext uri="{BB962C8B-B14F-4D97-AF65-F5344CB8AC3E}">
        <p14:creationId xmlns:p14="http://schemas.microsoft.com/office/powerpoint/2010/main" val="221411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10</a:t>
            </a:fld>
            <a:endParaRPr lang="en-US"/>
          </a:p>
        </p:txBody>
      </p:sp>
    </p:spTree>
    <p:extLst>
      <p:ext uri="{BB962C8B-B14F-4D97-AF65-F5344CB8AC3E}">
        <p14:creationId xmlns:p14="http://schemas.microsoft.com/office/powerpoint/2010/main" val="2000348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57</a:t>
            </a:fld>
            <a:endParaRPr lang="en-US"/>
          </a:p>
        </p:txBody>
      </p:sp>
    </p:spTree>
    <p:extLst>
      <p:ext uri="{BB962C8B-B14F-4D97-AF65-F5344CB8AC3E}">
        <p14:creationId xmlns:p14="http://schemas.microsoft.com/office/powerpoint/2010/main" val="11140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58</a:t>
            </a:fld>
            <a:endParaRPr lang="en-US"/>
          </a:p>
        </p:txBody>
      </p:sp>
    </p:spTree>
    <p:extLst>
      <p:ext uri="{BB962C8B-B14F-4D97-AF65-F5344CB8AC3E}">
        <p14:creationId xmlns:p14="http://schemas.microsoft.com/office/powerpoint/2010/main" val="2052567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59</a:t>
            </a:fld>
            <a:endParaRPr lang="en-US"/>
          </a:p>
        </p:txBody>
      </p:sp>
    </p:spTree>
    <p:extLst>
      <p:ext uri="{BB962C8B-B14F-4D97-AF65-F5344CB8AC3E}">
        <p14:creationId xmlns:p14="http://schemas.microsoft.com/office/powerpoint/2010/main" val="936978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60</a:t>
            </a:fld>
            <a:endParaRPr lang="en-US"/>
          </a:p>
        </p:txBody>
      </p:sp>
    </p:spTree>
    <p:extLst>
      <p:ext uri="{BB962C8B-B14F-4D97-AF65-F5344CB8AC3E}">
        <p14:creationId xmlns:p14="http://schemas.microsoft.com/office/powerpoint/2010/main" val="1815407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61</a:t>
            </a:fld>
            <a:endParaRPr lang="en-US"/>
          </a:p>
        </p:txBody>
      </p:sp>
    </p:spTree>
    <p:extLst>
      <p:ext uri="{BB962C8B-B14F-4D97-AF65-F5344CB8AC3E}">
        <p14:creationId xmlns:p14="http://schemas.microsoft.com/office/powerpoint/2010/main" val="3651243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49829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5792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74932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21927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149D8D-B742-4BC2-9D97-CC41363FED81}"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71645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149D8D-B742-4BC2-9D97-CC41363FED81}" type="datetimeFigureOut">
              <a:rPr lang="en-US" smtClean="0"/>
              <a:pPr/>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89228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149D8D-B742-4BC2-9D97-CC41363FED81}" type="datetimeFigureOut">
              <a:rPr lang="en-US" smtClean="0"/>
              <a:pPr/>
              <a:t>7/4/2020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42811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149D8D-B742-4BC2-9D97-CC41363FED81}" type="datetimeFigureOut">
              <a:rPr lang="en-US" smtClean="0"/>
              <a:pPr/>
              <a:t>7/4/2020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87610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49D8D-B742-4BC2-9D97-CC41363FED81}" type="datetimeFigureOut">
              <a:rPr lang="en-US" smtClean="0"/>
              <a:pPr/>
              <a:t>7/4/2020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54657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09443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37688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149D8D-B742-4BC2-9D97-CC41363FED81}" type="datetimeFigureOut">
              <a:rPr lang="en-US" smtClean="0"/>
              <a:pPr/>
              <a:t>7/4/2020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1C64BC-A7DF-4448-894A-776EB02E5DA9}" type="slidenum">
              <a:rPr lang="en-US" smtClean="0"/>
              <a:pPr/>
              <a:t>‹#›</a:t>
            </a:fld>
            <a:endParaRPr lang="en-US"/>
          </a:p>
        </p:txBody>
      </p:sp>
    </p:spTree>
    <p:extLst>
      <p:ext uri="{BB962C8B-B14F-4D97-AF65-F5344CB8AC3E}">
        <p14:creationId xmlns:p14="http://schemas.microsoft.com/office/powerpoint/2010/main" val="187806291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000" t="1333" r="24000" b="33333"/>
          <a:stretch/>
        </p:blipFill>
        <p:spPr>
          <a:xfrm rot="21448825">
            <a:off x="1678019" y="807287"/>
            <a:ext cx="5607696" cy="3663696"/>
          </a:xfrm>
          <a:prstGeom prst="rect">
            <a:avLst/>
          </a:prstGeom>
          <a:effectLst>
            <a:softEdge rad="266700"/>
          </a:effectLst>
        </p:spPr>
      </p:pic>
      <p:sp>
        <p:nvSpPr>
          <p:cNvPr id="7" name="TextBox 6"/>
          <p:cNvSpPr txBox="1"/>
          <p:nvPr/>
        </p:nvSpPr>
        <p:spPr>
          <a:xfrm>
            <a:off x="571500" y="4635706"/>
            <a:ext cx="8000999" cy="1089529"/>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7200" b="1" dirty="0" smtClean="0">
                <a:ln w="28575">
                  <a:solidFill>
                    <a:srgbClr val="FF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The Salvation of the Soul</a:t>
            </a:r>
          </a:p>
        </p:txBody>
      </p:sp>
    </p:spTree>
    <p:extLst>
      <p:ext uri="{BB962C8B-B14F-4D97-AF65-F5344CB8AC3E}">
        <p14:creationId xmlns:p14="http://schemas.microsoft.com/office/powerpoint/2010/main" val="21882641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0" y="1202677"/>
            <a:ext cx="9144000" cy="1015663"/>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60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First Jewish-Roman War</a:t>
            </a:r>
            <a:r>
              <a:rPr lang="en-US" sz="60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  </a:t>
            </a:r>
            <a:r>
              <a:rPr lang="en-US" sz="54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66-73 </a:t>
            </a:r>
            <a:r>
              <a:rPr lang="en-US" sz="48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AD</a:t>
            </a:r>
            <a:r>
              <a:rPr lang="en-US" sz="54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 </a:t>
            </a:r>
            <a:endParaRPr lang="en-US" sz="60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304800" y="2271340"/>
            <a:ext cx="8534400" cy="830997"/>
          </a:xfrm>
          <a:prstGeom prst="rect">
            <a:avLst/>
          </a:prstGeom>
          <a:noFill/>
          <a:effectLst>
            <a:softEdge rad="317500"/>
          </a:effectLst>
        </p:spPr>
        <p:txBody>
          <a:bodyPr wrap="square" rtlCol="0">
            <a:spAutoFit/>
            <a:scene3d>
              <a:camera prst="orthographicFront"/>
              <a:lightRig rig="threePt" dir="t"/>
            </a:scene3d>
            <a:sp3d prstMaterial="matte"/>
          </a:bodyPr>
          <a:lstStyle/>
          <a:p>
            <a:pPr marL="685800" indent="-685800">
              <a:buClr>
                <a:srgbClr val="FFFF00"/>
              </a:buClr>
              <a:buFont typeface="Wingdings" panose="05000000000000000000" pitchFamily="2" charset="2"/>
              <a:buChar char="ü"/>
            </a:pPr>
            <a:r>
              <a:rPr lang="en-US" sz="48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Began as a Dispute Over </a:t>
            </a:r>
            <a:r>
              <a:rPr lang="en-US" sz="48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Taxes</a:t>
            </a:r>
            <a:endParaRPr lang="en-US" sz="48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304800" y="3232966"/>
            <a:ext cx="8534400" cy="830997"/>
          </a:xfrm>
          <a:prstGeom prst="rect">
            <a:avLst/>
          </a:prstGeom>
          <a:noFill/>
          <a:effectLst>
            <a:softEdge rad="317500"/>
          </a:effectLst>
        </p:spPr>
        <p:txBody>
          <a:bodyPr wrap="square" rtlCol="0">
            <a:spAutoFit/>
            <a:scene3d>
              <a:camera prst="orthographicFront"/>
              <a:lightRig rig="threePt" dir="t"/>
            </a:scene3d>
            <a:sp3d prstMaterial="matte"/>
          </a:bodyPr>
          <a:lstStyle/>
          <a:p>
            <a:pPr marL="685800" indent="-685800">
              <a:buClr>
                <a:srgbClr val="FFFF00"/>
              </a:buClr>
              <a:buFont typeface="Wingdings" panose="05000000000000000000" pitchFamily="2" charset="2"/>
              <a:buChar char="ü"/>
            </a:pPr>
            <a:r>
              <a:rPr lang="en-US" sz="48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Governor </a:t>
            </a:r>
            <a:r>
              <a:rPr lang="en-US" sz="48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Plundered</a:t>
            </a:r>
            <a:r>
              <a:rPr lang="en-US" sz="48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 the Temple </a:t>
            </a:r>
          </a:p>
        </p:txBody>
      </p:sp>
      <p:sp>
        <p:nvSpPr>
          <p:cNvPr id="14" name="TextBox 13"/>
          <p:cNvSpPr txBox="1"/>
          <p:nvPr/>
        </p:nvSpPr>
        <p:spPr>
          <a:xfrm>
            <a:off x="329248" y="4194592"/>
            <a:ext cx="8534400" cy="830997"/>
          </a:xfrm>
          <a:prstGeom prst="rect">
            <a:avLst/>
          </a:prstGeom>
          <a:noFill/>
          <a:effectLst>
            <a:softEdge rad="317500"/>
          </a:effectLst>
        </p:spPr>
        <p:txBody>
          <a:bodyPr wrap="square" rtlCol="0">
            <a:spAutoFit/>
            <a:scene3d>
              <a:camera prst="orthographicFront"/>
              <a:lightRig rig="threePt" dir="t"/>
            </a:scene3d>
            <a:sp3d prstMaterial="matte"/>
          </a:bodyPr>
          <a:lstStyle/>
          <a:p>
            <a:pPr marL="685800" indent="-685800">
              <a:buClr>
                <a:srgbClr val="FFFF00"/>
              </a:buClr>
              <a:buFont typeface="Wingdings" panose="05000000000000000000" pitchFamily="2" charset="2"/>
              <a:buChar char="ü"/>
            </a:pPr>
            <a:r>
              <a:rPr lang="en-US" sz="48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Roman Garrison </a:t>
            </a:r>
            <a:r>
              <a:rPr lang="en-US" sz="48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Overran</a:t>
            </a:r>
            <a:r>
              <a:rPr lang="en-US" sz="48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 by Rebels</a:t>
            </a:r>
          </a:p>
        </p:txBody>
      </p:sp>
      <p:sp>
        <p:nvSpPr>
          <p:cNvPr id="16" name="TextBox 15"/>
          <p:cNvSpPr txBox="1"/>
          <p:nvPr/>
        </p:nvSpPr>
        <p:spPr>
          <a:xfrm>
            <a:off x="304800" y="5166807"/>
            <a:ext cx="8534400" cy="830997"/>
          </a:xfrm>
          <a:prstGeom prst="rect">
            <a:avLst/>
          </a:prstGeom>
          <a:noFill/>
          <a:effectLst>
            <a:softEdge rad="317500"/>
          </a:effectLst>
        </p:spPr>
        <p:txBody>
          <a:bodyPr wrap="square" rtlCol="0">
            <a:spAutoFit/>
            <a:scene3d>
              <a:camera prst="orthographicFront"/>
              <a:lightRig rig="threePt" dir="t"/>
            </a:scene3d>
            <a:sp3d prstMaterial="matte"/>
          </a:bodyPr>
          <a:lstStyle/>
          <a:p>
            <a:pPr marL="685800" indent="-685800">
              <a:buClr>
                <a:srgbClr val="FFFF00"/>
              </a:buClr>
              <a:buFont typeface="Wingdings" panose="05000000000000000000" pitchFamily="2" charset="2"/>
              <a:buChar char="ü"/>
            </a:pPr>
            <a:r>
              <a:rPr lang="en-US" sz="48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Rebels Defeat  and Kill 6000 Romans </a:t>
            </a:r>
          </a:p>
        </p:txBody>
      </p:sp>
    </p:spTree>
    <p:extLst>
      <p:ext uri="{BB962C8B-B14F-4D97-AF65-F5344CB8AC3E}">
        <p14:creationId xmlns:p14="http://schemas.microsoft.com/office/powerpoint/2010/main" val="21071290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75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75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75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328411" y="2298324"/>
            <a:ext cx="8534400" cy="1508105"/>
          </a:xfrm>
          <a:prstGeom prst="rect">
            <a:avLst/>
          </a:prstGeom>
          <a:noFill/>
          <a:effectLst>
            <a:softEdge rad="317500"/>
          </a:effectLst>
        </p:spPr>
        <p:txBody>
          <a:bodyPr wrap="square" rtlCol="0">
            <a:spAutoFit/>
            <a:scene3d>
              <a:camera prst="orthographicFront"/>
              <a:lightRig rig="threePt" dir="t"/>
            </a:scene3d>
            <a:sp3d prstMaterial="matte"/>
          </a:bodyPr>
          <a:lstStyle/>
          <a:p>
            <a:pPr marL="685800" indent="-685800">
              <a:buClr>
                <a:srgbClr val="FFFF00"/>
              </a:buClr>
              <a:buFont typeface="Wingdings" panose="05000000000000000000" pitchFamily="2" charset="2"/>
              <a:buChar char="ü"/>
            </a:pPr>
            <a:r>
              <a:rPr lang="en-US" sz="46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Nero orders </a:t>
            </a:r>
            <a:r>
              <a:rPr lang="en-US" sz="46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Vespasian</a:t>
            </a:r>
            <a:r>
              <a:rPr lang="en-US" sz="46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 to Crush the Rebellion</a:t>
            </a:r>
          </a:p>
        </p:txBody>
      </p:sp>
      <p:sp>
        <p:nvSpPr>
          <p:cNvPr id="13" name="TextBox 12"/>
          <p:cNvSpPr txBox="1"/>
          <p:nvPr/>
        </p:nvSpPr>
        <p:spPr>
          <a:xfrm>
            <a:off x="328411" y="3854669"/>
            <a:ext cx="8534400" cy="1508105"/>
          </a:xfrm>
          <a:prstGeom prst="rect">
            <a:avLst/>
          </a:prstGeom>
          <a:noFill/>
          <a:effectLst>
            <a:softEdge rad="317500"/>
          </a:effectLst>
        </p:spPr>
        <p:txBody>
          <a:bodyPr wrap="square" rtlCol="0">
            <a:spAutoFit/>
            <a:scene3d>
              <a:camera prst="orthographicFront"/>
              <a:lightRig rig="threePt" dir="t"/>
            </a:scene3d>
            <a:sp3d prstMaterial="matte"/>
          </a:bodyPr>
          <a:lstStyle/>
          <a:p>
            <a:pPr marL="685800" indent="-685800">
              <a:buClr>
                <a:srgbClr val="FFFF00"/>
              </a:buClr>
              <a:buFont typeface="Wingdings" panose="05000000000000000000" pitchFamily="2" charset="2"/>
              <a:buChar char="ü"/>
            </a:pPr>
            <a:r>
              <a:rPr lang="en-US" sz="46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Vespasian </a:t>
            </a:r>
            <a:r>
              <a:rPr lang="en-US" sz="46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Invades Galilee </a:t>
            </a:r>
            <a:r>
              <a:rPr lang="en-US" sz="46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in 67 </a:t>
            </a:r>
            <a:r>
              <a:rPr lang="en-US" sz="40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AD</a:t>
            </a:r>
            <a:r>
              <a:rPr lang="en-US" sz="46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 Rebels Flee to Jerusalem</a:t>
            </a:r>
          </a:p>
        </p:txBody>
      </p:sp>
      <p:sp>
        <p:nvSpPr>
          <p:cNvPr id="15" name="TextBox 14"/>
          <p:cNvSpPr txBox="1"/>
          <p:nvPr/>
        </p:nvSpPr>
        <p:spPr>
          <a:xfrm>
            <a:off x="157766" y="5366561"/>
            <a:ext cx="8875690" cy="1508105"/>
          </a:xfrm>
          <a:prstGeom prst="rect">
            <a:avLst/>
          </a:prstGeom>
          <a:noFill/>
          <a:effectLst>
            <a:softEdge rad="317500"/>
          </a:effectLst>
        </p:spPr>
        <p:txBody>
          <a:bodyPr wrap="square" rtlCol="0">
            <a:spAutoFit/>
            <a:scene3d>
              <a:camera prst="orthographicFront"/>
              <a:lightRig rig="threePt" dir="t"/>
            </a:scene3d>
            <a:sp3d prstMaterial="matte"/>
          </a:bodyPr>
          <a:lstStyle/>
          <a:p>
            <a:pPr marL="685800" indent="-685800">
              <a:buClr>
                <a:srgbClr val="FFFF00"/>
              </a:buClr>
              <a:buFont typeface="Wingdings" panose="05000000000000000000" pitchFamily="2" charset="2"/>
              <a:buChar char="ü"/>
            </a:pPr>
            <a:r>
              <a:rPr lang="en-US" sz="46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Lull</a:t>
            </a:r>
            <a:r>
              <a:rPr lang="en-US" sz="46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 in Military Operations </a:t>
            </a:r>
            <a:r>
              <a:rPr lang="en-US" sz="4600" b="1" dirty="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D</a:t>
            </a:r>
            <a:r>
              <a:rPr lang="en-US" sz="46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ue Turmoil in Rome</a:t>
            </a:r>
          </a:p>
        </p:txBody>
      </p:sp>
      <p:sp>
        <p:nvSpPr>
          <p:cNvPr id="17" name="TextBox 16"/>
          <p:cNvSpPr txBox="1"/>
          <p:nvPr/>
        </p:nvSpPr>
        <p:spPr>
          <a:xfrm>
            <a:off x="0" y="1205882"/>
            <a:ext cx="9144000" cy="1015663"/>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60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First Jewish-Roman War</a:t>
            </a:r>
            <a:r>
              <a:rPr lang="en-US" sz="60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  </a:t>
            </a:r>
            <a:r>
              <a:rPr lang="en-US" sz="54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66-73 </a:t>
            </a:r>
            <a:r>
              <a:rPr lang="en-US" sz="48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AD</a:t>
            </a:r>
            <a:r>
              <a:rPr lang="en-US" sz="54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 </a:t>
            </a:r>
            <a:endParaRPr lang="en-US" sz="60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7353077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75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0" y="1205882"/>
            <a:ext cx="9144000" cy="1015663"/>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60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First Jewish-Roman War</a:t>
            </a:r>
            <a:r>
              <a:rPr lang="en-US" sz="60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  </a:t>
            </a:r>
            <a:r>
              <a:rPr lang="en-US" sz="54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66-73 </a:t>
            </a:r>
            <a:r>
              <a:rPr lang="en-US" sz="48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AD</a:t>
            </a:r>
            <a:r>
              <a:rPr lang="en-US" sz="54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 </a:t>
            </a:r>
            <a:endParaRPr lang="en-US" sz="60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304800" y="2267326"/>
            <a:ext cx="8534400" cy="1508105"/>
          </a:xfrm>
          <a:prstGeom prst="rect">
            <a:avLst/>
          </a:prstGeom>
          <a:noFill/>
          <a:effectLst>
            <a:softEdge rad="317500"/>
          </a:effectLst>
        </p:spPr>
        <p:txBody>
          <a:bodyPr wrap="square" rtlCol="0">
            <a:spAutoFit/>
            <a:scene3d>
              <a:camera prst="orthographicFront"/>
              <a:lightRig rig="threePt" dir="t"/>
            </a:scene3d>
            <a:sp3d prstMaterial="matte"/>
          </a:bodyPr>
          <a:lstStyle/>
          <a:p>
            <a:pPr marL="685800" indent="-685800">
              <a:buClr>
                <a:srgbClr val="FFFF00"/>
              </a:buClr>
              <a:buFont typeface="Wingdings" panose="05000000000000000000" pitchFamily="2" charset="2"/>
              <a:buChar char="ü"/>
            </a:pPr>
            <a:r>
              <a:rPr lang="en-US" sz="46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Titus</a:t>
            </a:r>
            <a:r>
              <a:rPr lang="en-US" sz="46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 Moved to </a:t>
            </a:r>
            <a:r>
              <a:rPr lang="en-US" sz="46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Besiege Jerusalem </a:t>
            </a:r>
            <a:r>
              <a:rPr lang="en-US" sz="46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in early 70 </a:t>
            </a:r>
            <a:r>
              <a:rPr lang="en-US" sz="40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AD</a:t>
            </a:r>
            <a:r>
              <a:rPr lang="en-US" sz="46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a:t>
            </a:r>
          </a:p>
        </p:txBody>
      </p:sp>
      <p:sp>
        <p:nvSpPr>
          <p:cNvPr id="13" name="TextBox 12"/>
          <p:cNvSpPr txBox="1"/>
          <p:nvPr/>
        </p:nvSpPr>
        <p:spPr>
          <a:xfrm>
            <a:off x="309093" y="3838655"/>
            <a:ext cx="8534400" cy="1508105"/>
          </a:xfrm>
          <a:prstGeom prst="rect">
            <a:avLst/>
          </a:prstGeom>
          <a:noFill/>
          <a:effectLst>
            <a:softEdge rad="317500"/>
          </a:effectLst>
        </p:spPr>
        <p:txBody>
          <a:bodyPr wrap="square" rtlCol="0">
            <a:spAutoFit/>
            <a:scene3d>
              <a:camera prst="orthographicFront"/>
              <a:lightRig rig="threePt" dir="t"/>
            </a:scene3d>
            <a:sp3d prstMaterial="matte"/>
          </a:bodyPr>
          <a:lstStyle/>
          <a:p>
            <a:pPr marL="685800" indent="-685800">
              <a:buClr>
                <a:srgbClr val="FFFF00"/>
              </a:buClr>
              <a:buFont typeface="Wingdings" panose="05000000000000000000" pitchFamily="2" charset="2"/>
              <a:buChar char="ü"/>
            </a:pPr>
            <a:r>
              <a:rPr lang="en-US" sz="46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Infighting</a:t>
            </a:r>
            <a:r>
              <a:rPr lang="en-US" sz="46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 Resulted in Zealots Burning the Food Supply</a:t>
            </a:r>
            <a:endParaRPr lang="en-US" sz="40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361026" y="5366618"/>
            <a:ext cx="8876763" cy="1508105"/>
          </a:xfrm>
          <a:prstGeom prst="rect">
            <a:avLst/>
          </a:prstGeom>
          <a:noFill/>
          <a:effectLst>
            <a:softEdge rad="317500"/>
          </a:effectLst>
        </p:spPr>
        <p:txBody>
          <a:bodyPr wrap="square" rtlCol="0">
            <a:spAutoFit/>
            <a:scene3d>
              <a:camera prst="orthographicFront"/>
              <a:lightRig rig="threePt" dir="t"/>
            </a:scene3d>
            <a:sp3d prstMaterial="matte"/>
          </a:bodyPr>
          <a:lstStyle/>
          <a:p>
            <a:pPr marL="685800" indent="-685800">
              <a:buClr>
                <a:srgbClr val="FFFF00"/>
              </a:buClr>
              <a:buFont typeface="Wingdings" panose="05000000000000000000" pitchFamily="2" charset="2"/>
              <a:buChar char="ü"/>
            </a:pPr>
            <a:r>
              <a:rPr lang="en-US" sz="46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Romans Breached the Walls and </a:t>
            </a:r>
            <a:r>
              <a:rPr lang="en-US" sz="46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Destroyed</a:t>
            </a:r>
            <a:r>
              <a:rPr lang="en-US" sz="46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  the City and Temple, 70 </a:t>
            </a:r>
            <a:r>
              <a:rPr lang="en-US" sz="40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AD</a:t>
            </a:r>
          </a:p>
        </p:txBody>
      </p:sp>
    </p:spTree>
    <p:extLst>
      <p:ext uri="{BB962C8B-B14F-4D97-AF65-F5344CB8AC3E}">
        <p14:creationId xmlns:p14="http://schemas.microsoft.com/office/powerpoint/2010/main" val="42489066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75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344092" y="1156662"/>
            <a:ext cx="8455816" cy="1107996"/>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66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Paul in Rome – </a:t>
            </a:r>
            <a:r>
              <a:rPr lang="en-US" sz="60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61 – 63 </a:t>
            </a:r>
            <a:r>
              <a:rPr lang="en-US" sz="48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AD</a:t>
            </a:r>
            <a:endParaRPr lang="en-US" sz="44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247900" y="2126186"/>
            <a:ext cx="4648200" cy="923330"/>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54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Prison Epistles </a:t>
            </a:r>
            <a:endParaRPr lang="en-US" sz="60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17172" y="4854050"/>
            <a:ext cx="9144000" cy="1107996"/>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66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Paul Executed in Rome </a:t>
            </a:r>
            <a:r>
              <a:rPr lang="en-US" sz="60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 </a:t>
            </a:r>
            <a:r>
              <a:rPr lang="en-US" sz="60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67-68 </a:t>
            </a:r>
            <a:r>
              <a:rPr lang="en-US" sz="48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AD</a:t>
            </a:r>
            <a:endParaRPr lang="en-US" sz="66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585452" y="4018076"/>
            <a:ext cx="7973096" cy="923330"/>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54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1 Timothy and Titus</a:t>
            </a:r>
          </a:p>
        </p:txBody>
      </p:sp>
      <p:sp>
        <p:nvSpPr>
          <p:cNvPr id="17" name="TextBox 16"/>
          <p:cNvSpPr txBox="1"/>
          <p:nvPr/>
        </p:nvSpPr>
        <p:spPr>
          <a:xfrm>
            <a:off x="0" y="2990060"/>
            <a:ext cx="9144000" cy="1107996"/>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66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Travels </a:t>
            </a:r>
            <a:r>
              <a:rPr lang="en-US" sz="60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[East/West] </a:t>
            </a:r>
            <a:r>
              <a:rPr lang="en-US" sz="66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 </a:t>
            </a:r>
            <a:r>
              <a:rPr lang="en-US" sz="60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64 - 66 </a:t>
            </a:r>
            <a:r>
              <a:rPr lang="en-US" sz="48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AD</a:t>
            </a:r>
            <a:endParaRPr lang="en-US" sz="44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2590800" y="5856098"/>
            <a:ext cx="3559518" cy="923330"/>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54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2 Timothy</a:t>
            </a:r>
            <a:endParaRPr lang="en-US" sz="60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9995607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250"/>
                            </p:stCondLst>
                            <p:childTnLst>
                              <p:par>
                                <p:cTn id="9" presetID="55" presetClass="entr" presetSubtype="0"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250" fill="hold"/>
                                        <p:tgtEl>
                                          <p:spTgt spid="12"/>
                                        </p:tgtEl>
                                        <p:attrNameLst>
                                          <p:attrName>ppt_w</p:attrName>
                                        </p:attrNameLst>
                                      </p:cBhvr>
                                      <p:tavLst>
                                        <p:tav tm="0">
                                          <p:val>
                                            <p:strVal val="#ppt_w*0.70"/>
                                          </p:val>
                                        </p:tav>
                                        <p:tav tm="100000">
                                          <p:val>
                                            <p:strVal val="#ppt_w"/>
                                          </p:val>
                                        </p:tav>
                                      </p:tavLst>
                                    </p:anim>
                                    <p:anim calcmode="lin" valueType="num">
                                      <p:cBhvr>
                                        <p:cTn id="12" dur="1250" fill="hold"/>
                                        <p:tgtEl>
                                          <p:spTgt spid="12"/>
                                        </p:tgtEl>
                                        <p:attrNameLst>
                                          <p:attrName>ppt_h</p:attrName>
                                        </p:attrNameLst>
                                      </p:cBhvr>
                                      <p:tavLst>
                                        <p:tav tm="0">
                                          <p:val>
                                            <p:strVal val="#ppt_h"/>
                                          </p:val>
                                        </p:tav>
                                        <p:tav tm="100000">
                                          <p:val>
                                            <p:strVal val="#ppt_h"/>
                                          </p:val>
                                        </p:tav>
                                      </p:tavLst>
                                    </p:anim>
                                    <p:animEffect transition="in" filter="fade">
                                      <p:cBhvr>
                                        <p:cTn id="13" dur="12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750"/>
                                        <p:tgtEl>
                                          <p:spTgt spid="17"/>
                                        </p:tgtEl>
                                      </p:cBhvr>
                                    </p:animEffect>
                                  </p:childTnLst>
                                </p:cTn>
                              </p:par>
                            </p:childTnLst>
                          </p:cTn>
                        </p:par>
                        <p:par>
                          <p:cTn id="19" fill="hold">
                            <p:stCondLst>
                              <p:cond delay="750"/>
                            </p:stCondLst>
                            <p:childTnLst>
                              <p:par>
                                <p:cTn id="20" presetID="55" presetClass="entr" presetSubtype="0" fill="hold" grpId="0" nodeType="afterEffect">
                                  <p:stCondLst>
                                    <p:cond delay="500"/>
                                  </p:stCondLst>
                                  <p:childTnLst>
                                    <p:set>
                                      <p:cBhvr>
                                        <p:cTn id="21" dur="1" fill="hold">
                                          <p:stCondLst>
                                            <p:cond delay="0"/>
                                          </p:stCondLst>
                                        </p:cTn>
                                        <p:tgtEl>
                                          <p:spTgt spid="16"/>
                                        </p:tgtEl>
                                        <p:attrNameLst>
                                          <p:attrName>style.visibility</p:attrName>
                                        </p:attrNameLst>
                                      </p:cBhvr>
                                      <p:to>
                                        <p:strVal val="visible"/>
                                      </p:to>
                                    </p:set>
                                    <p:anim calcmode="lin" valueType="num">
                                      <p:cBhvr>
                                        <p:cTn id="22" dur="750" fill="hold"/>
                                        <p:tgtEl>
                                          <p:spTgt spid="16"/>
                                        </p:tgtEl>
                                        <p:attrNameLst>
                                          <p:attrName>ppt_w</p:attrName>
                                        </p:attrNameLst>
                                      </p:cBhvr>
                                      <p:tavLst>
                                        <p:tav tm="0">
                                          <p:val>
                                            <p:strVal val="#ppt_w*0.70"/>
                                          </p:val>
                                        </p:tav>
                                        <p:tav tm="100000">
                                          <p:val>
                                            <p:strVal val="#ppt_w"/>
                                          </p:val>
                                        </p:tav>
                                      </p:tavLst>
                                    </p:anim>
                                    <p:anim calcmode="lin" valueType="num">
                                      <p:cBhvr>
                                        <p:cTn id="23" dur="750" fill="hold"/>
                                        <p:tgtEl>
                                          <p:spTgt spid="16"/>
                                        </p:tgtEl>
                                        <p:attrNameLst>
                                          <p:attrName>ppt_h</p:attrName>
                                        </p:attrNameLst>
                                      </p:cBhvr>
                                      <p:tavLst>
                                        <p:tav tm="0">
                                          <p:val>
                                            <p:strVal val="#ppt_h"/>
                                          </p:val>
                                        </p:tav>
                                        <p:tav tm="100000">
                                          <p:val>
                                            <p:strVal val="#ppt_h"/>
                                          </p:val>
                                        </p:tav>
                                      </p:tavLst>
                                    </p:anim>
                                    <p:animEffect transition="in" filter="fade">
                                      <p:cBhvr>
                                        <p:cTn id="24" dur="75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750"/>
                            </p:stCondLst>
                            <p:childTnLst>
                              <p:par>
                                <p:cTn id="31" presetID="55" presetClass="entr" presetSubtype="0" fill="hold" grpId="0" nodeType="afterEffect">
                                  <p:stCondLst>
                                    <p:cond delay="500"/>
                                  </p:stCondLst>
                                  <p:childTnLst>
                                    <p:set>
                                      <p:cBhvr>
                                        <p:cTn id="32" dur="1" fill="hold">
                                          <p:stCondLst>
                                            <p:cond delay="0"/>
                                          </p:stCondLst>
                                        </p:cTn>
                                        <p:tgtEl>
                                          <p:spTgt spid="18"/>
                                        </p:tgtEl>
                                        <p:attrNameLst>
                                          <p:attrName>style.visibility</p:attrName>
                                        </p:attrNameLst>
                                      </p:cBhvr>
                                      <p:to>
                                        <p:strVal val="visible"/>
                                      </p:to>
                                    </p:set>
                                    <p:anim calcmode="lin" valueType="num">
                                      <p:cBhvr>
                                        <p:cTn id="33" dur="750" fill="hold"/>
                                        <p:tgtEl>
                                          <p:spTgt spid="18"/>
                                        </p:tgtEl>
                                        <p:attrNameLst>
                                          <p:attrName>ppt_w</p:attrName>
                                        </p:attrNameLst>
                                      </p:cBhvr>
                                      <p:tavLst>
                                        <p:tav tm="0">
                                          <p:val>
                                            <p:strVal val="#ppt_w*0.70"/>
                                          </p:val>
                                        </p:tav>
                                        <p:tav tm="100000">
                                          <p:val>
                                            <p:strVal val="#ppt_w"/>
                                          </p:val>
                                        </p:tav>
                                      </p:tavLst>
                                    </p:anim>
                                    <p:anim calcmode="lin" valueType="num">
                                      <p:cBhvr>
                                        <p:cTn id="34" dur="750" fill="hold"/>
                                        <p:tgtEl>
                                          <p:spTgt spid="18"/>
                                        </p:tgtEl>
                                        <p:attrNameLst>
                                          <p:attrName>ppt_h</p:attrName>
                                        </p:attrNameLst>
                                      </p:cBhvr>
                                      <p:tavLst>
                                        <p:tav tm="0">
                                          <p:val>
                                            <p:strVal val="#ppt_h"/>
                                          </p:val>
                                        </p:tav>
                                        <p:tav tm="100000">
                                          <p:val>
                                            <p:strVal val="#ppt_h"/>
                                          </p:val>
                                        </p:tav>
                                      </p:tavLst>
                                    </p:anim>
                                    <p:animEffect transition="in" filter="fade">
                                      <p:cBhvr>
                                        <p:cTn id="35"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581025" y="1432763"/>
            <a:ext cx="7981950" cy="2800767"/>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88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Place of Origin</a:t>
            </a:r>
          </a:p>
          <a:p>
            <a:pPr algn="ctr"/>
            <a:r>
              <a:rPr lang="en-US" sz="88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Babylon (Rome?)</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225079" y="4553478"/>
            <a:ext cx="8686800"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“She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 is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Babylon</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elect together with you, greets you</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(5:13a)</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5122714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strVal val="#ppt_w*0.70"/>
                                          </p:val>
                                        </p:tav>
                                        <p:tav tm="100000">
                                          <p:val>
                                            <p:strVal val="#ppt_w"/>
                                          </p:val>
                                        </p:tav>
                                      </p:tavLst>
                                    </p:anim>
                                    <p:anim calcmode="lin" valueType="num">
                                      <p:cBhvr>
                                        <p:cTn id="8" dur="750" fill="hold"/>
                                        <p:tgtEl>
                                          <p:spTgt spid="11"/>
                                        </p:tgtEl>
                                        <p:attrNameLst>
                                          <p:attrName>ppt_h</p:attrName>
                                        </p:attrNameLst>
                                      </p:cBhvr>
                                      <p:tavLst>
                                        <p:tav tm="0">
                                          <p:val>
                                            <p:strVal val="#ppt_h"/>
                                          </p:val>
                                        </p:tav>
                                        <p:tav tm="100000">
                                          <p:val>
                                            <p:strVal val="#ppt_h"/>
                                          </p:val>
                                        </p:tav>
                                      </p:tavLst>
                                    </p:anim>
                                    <p:animEffect transition="in" filter="fade">
                                      <p:cBhvr>
                                        <p:cTn id="9" dur="75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581025" y="1432763"/>
            <a:ext cx="7981950" cy="2800767"/>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88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Place of Origin</a:t>
            </a:r>
          </a:p>
          <a:p>
            <a:pPr algn="ctr"/>
            <a:r>
              <a:rPr lang="en-US" sz="88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Babylon (Rome?)</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228600" y="4391603"/>
            <a:ext cx="868680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elect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lady</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her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children…”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John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1a);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children of your elect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sister</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greet”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(13)</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381408262"/>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2008582" y="1458602"/>
            <a:ext cx="5126835" cy="1446550"/>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88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Recipients</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42246" y="2861186"/>
            <a:ext cx="8686800" cy="267765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5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a:t>
            </a:r>
            <a:r>
              <a:rPr lang="en-US" sz="5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pilgrims of the dispersion </a:t>
            </a:r>
            <a:r>
              <a:rPr lang="en-US" sz="5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Pontus, Galatia, Cappadocia, Asia, and Bithynia…” </a:t>
            </a:r>
            <a:r>
              <a:rPr lang="en-US" sz="5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(1:1b)</a:t>
            </a:r>
            <a:endParaRPr lang="en-US" sz="5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242246" y="5673529"/>
            <a:ext cx="8281116" cy="1015663"/>
          </a:xfrm>
          <a:prstGeom prst="rect">
            <a:avLst/>
          </a:prstGeom>
          <a:noFill/>
          <a:effectLst>
            <a:glow rad="63500">
              <a:srgbClr val="4D240B">
                <a:alpha val="40000"/>
              </a:srgbClr>
            </a:glow>
            <a:softEdge rad="254000"/>
          </a:effectLst>
        </p:spPr>
        <p:txBody>
          <a:bodyPr wrap="square" rtlCol="0">
            <a:spAutoFit/>
            <a:scene3d>
              <a:camera prst="orthographicFront"/>
              <a:lightRig rig="threePt" dir="t"/>
            </a:scene3d>
            <a:sp3d prstMaterial="matte"/>
          </a:bodyPr>
          <a:lstStyle/>
          <a:p>
            <a:pPr algn="ctr"/>
            <a:r>
              <a:rPr lang="en-US" sz="6000" b="1" dirty="0" smtClean="0">
                <a:ln w="19050">
                  <a:solidFill>
                    <a:sysClr val="windowText" lastClr="000000"/>
                  </a:solidFill>
                </a:ln>
                <a:solidFill>
                  <a:srgbClr val="FFFF00"/>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Their Place in the World</a:t>
            </a:r>
            <a:endParaRPr lang="en-US" sz="6000" b="1" dirty="0">
              <a:ln w="19050">
                <a:solidFill>
                  <a:sysClr val="windowText" lastClr="000000"/>
                </a:solidFill>
              </a:ln>
              <a:solidFill>
                <a:srgbClr val="FFFF00"/>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6226174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strVal val="#ppt_w*0.70"/>
                                          </p:val>
                                        </p:tav>
                                        <p:tav tm="100000">
                                          <p:val>
                                            <p:strVal val="#ppt_w"/>
                                          </p:val>
                                        </p:tav>
                                      </p:tavLst>
                                    </p:anim>
                                    <p:anim calcmode="lin" valueType="num">
                                      <p:cBhvr>
                                        <p:cTn id="8" dur="750" fill="hold"/>
                                        <p:tgtEl>
                                          <p:spTgt spid="11"/>
                                        </p:tgtEl>
                                        <p:attrNameLst>
                                          <p:attrName>ppt_h</p:attrName>
                                        </p:attrNameLst>
                                      </p:cBhvr>
                                      <p:tavLst>
                                        <p:tav tm="0">
                                          <p:val>
                                            <p:strVal val="#ppt_h"/>
                                          </p:val>
                                        </p:tav>
                                        <p:tav tm="100000">
                                          <p:val>
                                            <p:strVal val="#ppt_h"/>
                                          </p:val>
                                        </p:tav>
                                      </p:tavLst>
                                    </p:anim>
                                    <p:animEffect transition="in" filter="fade">
                                      <p:cBhvr>
                                        <p:cTn id="9" dur="750"/>
                                        <p:tgtEl>
                                          <p:spTgt spid="11"/>
                                        </p:tgtEl>
                                      </p:cBhvr>
                                    </p:animEffect>
                                  </p:childTnLst>
                                </p:cTn>
                              </p:par>
                            </p:childTnLst>
                          </p:cTn>
                        </p:par>
                        <p:par>
                          <p:cTn id="10" fill="hold">
                            <p:stCondLst>
                              <p:cond delay="1250"/>
                            </p:stCondLst>
                            <p:childTnLst>
                              <p:par>
                                <p:cTn id="11" presetID="22" presetClass="entr" presetSubtype="8" fill="hold" grpId="0" nodeType="after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par>
                          <p:cTn id="14" fill="hold">
                            <p:stCondLst>
                              <p:cond delay="2500"/>
                            </p:stCondLst>
                            <p:childTnLst>
                              <p:par>
                                <p:cTn id="15" presetID="42" presetClass="entr" presetSubtype="0" fill="hold" grpId="0" nodeType="afterEffect">
                                  <p:stCondLst>
                                    <p:cond delay="20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2008582" y="1458602"/>
            <a:ext cx="5126835" cy="1446550"/>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88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Recipients</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226216" y="2933570"/>
            <a:ext cx="8686800" cy="169277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52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pilgrims</a:t>
            </a:r>
            <a:r>
              <a:rPr lang="en-US" sz="5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5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5200" b="1" dirty="0" err="1">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t>
            </a:r>
            <a:r>
              <a:rPr lang="en-US" sz="5200" b="1" dirty="0" err="1"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arepidemos</a:t>
            </a:r>
            <a:r>
              <a:rPr lang="en-US" sz="5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an alien, a </a:t>
            </a:r>
            <a:r>
              <a:rPr lang="en-US" sz="5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resident </a:t>
            </a:r>
            <a:r>
              <a:rPr lang="en-US" sz="5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foreigner.</a:t>
            </a:r>
            <a:endParaRPr lang="en-US" sz="5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66561" y="4792429"/>
            <a:ext cx="9030893" cy="169277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52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dispersion</a:t>
            </a:r>
            <a:r>
              <a:rPr lang="en-US" sz="5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“diaspora” – scattered; Israelite </a:t>
            </a:r>
            <a:r>
              <a:rPr lang="en-US" sz="5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resident in Gentile </a:t>
            </a:r>
            <a:r>
              <a:rPr lang="en-US" sz="5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countries</a:t>
            </a:r>
            <a:endParaRPr lang="en-US" sz="5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8454192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2008582" y="1458602"/>
            <a:ext cx="5126835" cy="1446550"/>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88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Recipients</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242246" y="2861186"/>
            <a:ext cx="8686800" cy="267765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5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a:t>
            </a:r>
            <a:r>
              <a:rPr lang="en-US" sz="5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pilgrims of the </a:t>
            </a:r>
            <a:r>
              <a:rPr lang="en-US" sz="5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dispersion </a:t>
            </a:r>
            <a:r>
              <a:rPr lang="en-US" sz="5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a:t>
            </a:r>
            <a:r>
              <a:rPr lang="en-US" sz="5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Pontus, Galatia, Cappadocia, Asia, and </a:t>
            </a:r>
            <a:r>
              <a:rPr lang="en-US" sz="5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Bithynia</a:t>
            </a:r>
            <a:r>
              <a:rPr lang="en-US" sz="5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5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(1:1b)</a:t>
            </a:r>
            <a:endParaRPr lang="en-US" sz="5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242246" y="5673529"/>
            <a:ext cx="8281116" cy="1015663"/>
          </a:xfrm>
          <a:prstGeom prst="rect">
            <a:avLst/>
          </a:prstGeom>
          <a:noFill/>
          <a:effectLst>
            <a:glow rad="63500">
              <a:srgbClr val="4D240B">
                <a:alpha val="40000"/>
              </a:srgbClr>
            </a:glow>
            <a:softEdge rad="254000"/>
          </a:effectLst>
        </p:spPr>
        <p:txBody>
          <a:bodyPr wrap="square" rtlCol="0">
            <a:spAutoFit/>
            <a:scene3d>
              <a:camera prst="orthographicFront"/>
              <a:lightRig rig="threePt" dir="t"/>
            </a:scene3d>
            <a:sp3d prstMaterial="matte"/>
          </a:bodyPr>
          <a:lstStyle/>
          <a:p>
            <a:pPr algn="ctr"/>
            <a:r>
              <a:rPr lang="en-US" sz="6000" b="1" dirty="0" smtClean="0">
                <a:ln w="19050">
                  <a:solidFill>
                    <a:sysClr val="windowText" lastClr="000000"/>
                  </a:solidFill>
                </a:ln>
                <a:solidFill>
                  <a:srgbClr val="FFFF00"/>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Their Place in the World</a:t>
            </a:r>
            <a:endParaRPr lang="en-US" sz="6000" b="1" dirty="0">
              <a:ln w="19050">
                <a:solidFill>
                  <a:sysClr val="windowText" lastClr="000000"/>
                </a:solidFill>
              </a:ln>
              <a:solidFill>
                <a:srgbClr val="FFFF00"/>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885777410"/>
      </p:ext>
    </p:extLst>
  </p:cSld>
  <p:clrMapOvr>
    <a:masterClrMapping/>
  </p:clrMapOvr>
  <p:transition spd="slow">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759" y="1189558"/>
            <a:ext cx="7978481" cy="5638800"/>
          </a:xfrm>
          <a:prstGeom prst="rect">
            <a:avLst/>
          </a:prstGeom>
          <a:effectLst>
            <a:softEdge rad="127000"/>
          </a:effectLst>
        </p:spPr>
      </p:pic>
      <p:sp>
        <p:nvSpPr>
          <p:cNvPr id="8" name="TextBox 7"/>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10" name="TextBox 9"/>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2484627651"/>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319212" y="2497976"/>
            <a:ext cx="6505575" cy="1862048"/>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11500" b="1" dirty="0" smtClean="0">
                <a:ln w="28575">
                  <a:solidFill>
                    <a:srgbClr val="960000"/>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Introduction</a:t>
            </a:r>
          </a:p>
        </p:txBody>
      </p:sp>
      <p:sp>
        <p:nvSpPr>
          <p:cNvPr id="8" name="TextBox 7"/>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9" name="TextBox 8"/>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29129874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2008582" y="1458602"/>
            <a:ext cx="5126835" cy="1446550"/>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88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Recipients</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242246" y="2861186"/>
            <a:ext cx="8686800" cy="378565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never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uses the word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church</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called out ones</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but does describes them God’s “own special people as those who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called</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out</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darkness into His marvelous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light.”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(2:9)</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9714932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2008582" y="1458602"/>
            <a:ext cx="5126835" cy="1446550"/>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88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Recipients</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249070" y="3879065"/>
            <a:ext cx="5530756"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Called to suffer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(2:20-21)</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282568" y="4802510"/>
            <a:ext cx="7032632"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Called to inherit a blessing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(3:19)</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282568" y="5764596"/>
            <a:ext cx="6270632"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Called to eternal glory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(5:10)</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249070" y="2916979"/>
            <a:ext cx="493253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Called to be holy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(1:15)</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369058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7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7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8" name="TextBox 7"/>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028700" y="2796705"/>
            <a:ext cx="7086600" cy="2862322"/>
          </a:xfrm>
          <a:prstGeom prst="rect">
            <a:avLst/>
          </a:prstGeom>
          <a:noFill/>
          <a:effectLst>
            <a:glow rad="63500">
              <a:srgbClr val="4D240B">
                <a:alpha val="40000"/>
              </a:srgbClr>
            </a:glow>
            <a:softEdge rad="254000"/>
          </a:effectLst>
        </p:spPr>
        <p:txBody>
          <a:bodyPr wrap="square" rtlCol="0">
            <a:spAutoFit/>
            <a:scene3d>
              <a:camera prst="orthographicFront"/>
              <a:lightRig rig="threePt" dir="t"/>
            </a:scene3d>
            <a:sp3d prstMaterial="matte"/>
          </a:bodyPr>
          <a:lstStyle/>
          <a:p>
            <a:pPr algn="ctr"/>
            <a:r>
              <a:rPr lang="en-US" sz="6000" b="1" dirty="0" smtClean="0">
                <a:ln w="19050">
                  <a:solidFill>
                    <a:sysClr val="windowText" lastClr="000000"/>
                  </a:solidFill>
                </a:ln>
                <a:solidFill>
                  <a:schemeClr val="bg1"/>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Chosen</a:t>
            </a:r>
          </a:p>
          <a:p>
            <a:pPr algn="ctr"/>
            <a:r>
              <a:rPr lang="en-US" sz="6000" b="1" dirty="0" smtClean="0">
                <a:ln w="19050">
                  <a:solidFill>
                    <a:sysClr val="windowText" lastClr="000000"/>
                  </a:solidFill>
                </a:ln>
                <a:solidFill>
                  <a:schemeClr val="bg1"/>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Consecrated,</a:t>
            </a:r>
          </a:p>
          <a:p>
            <a:pPr algn="ctr"/>
            <a:r>
              <a:rPr lang="en-US" sz="6000" b="1" dirty="0" smtClean="0">
                <a:ln w="19050">
                  <a:solidFill>
                    <a:sysClr val="windowText" lastClr="000000"/>
                  </a:solidFill>
                </a:ln>
                <a:solidFill>
                  <a:schemeClr val="bg1"/>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Conformed and Cleansed</a:t>
            </a:r>
          </a:p>
        </p:txBody>
      </p:sp>
      <p:sp>
        <p:nvSpPr>
          <p:cNvPr id="11" name="TextBox 10"/>
          <p:cNvSpPr txBox="1"/>
          <p:nvPr/>
        </p:nvSpPr>
        <p:spPr>
          <a:xfrm>
            <a:off x="2008582" y="1458602"/>
            <a:ext cx="5126835" cy="1446550"/>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88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Recipients</a:t>
            </a:r>
          </a:p>
        </p:txBody>
      </p:sp>
      <p:sp>
        <p:nvSpPr>
          <p:cNvPr id="12" name="TextBox 11"/>
          <p:cNvSpPr txBox="1"/>
          <p:nvPr/>
        </p:nvSpPr>
        <p:spPr>
          <a:xfrm>
            <a:off x="200458" y="5743005"/>
            <a:ext cx="8712558" cy="1015663"/>
          </a:xfrm>
          <a:prstGeom prst="rect">
            <a:avLst/>
          </a:prstGeom>
          <a:noFill/>
          <a:effectLst>
            <a:glow rad="63500">
              <a:srgbClr val="4D240B">
                <a:alpha val="40000"/>
              </a:srgbClr>
            </a:glow>
            <a:softEdge rad="254000"/>
          </a:effectLst>
        </p:spPr>
        <p:txBody>
          <a:bodyPr wrap="square" rtlCol="0">
            <a:spAutoFit/>
            <a:scene3d>
              <a:camera prst="orthographicFront"/>
              <a:lightRig rig="threePt" dir="t"/>
            </a:scene3d>
            <a:sp3d prstMaterial="matte"/>
          </a:bodyPr>
          <a:lstStyle/>
          <a:p>
            <a:pPr algn="ctr"/>
            <a:r>
              <a:rPr lang="en-US" sz="5800" b="1" dirty="0" smtClean="0">
                <a:ln w="19050">
                  <a:solidFill>
                    <a:sysClr val="windowText" lastClr="000000"/>
                  </a:solidFill>
                </a:ln>
                <a:solidFill>
                  <a:srgbClr val="FFFF00"/>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Their Place in the Lord</a:t>
            </a:r>
            <a:endParaRPr lang="en-US" sz="5800" b="1" dirty="0">
              <a:ln w="19050">
                <a:solidFill>
                  <a:sysClr val="windowText" lastClr="000000"/>
                </a:solidFill>
              </a:ln>
              <a:solidFill>
                <a:srgbClr val="FFFF00"/>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2920090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ppt_w*0.70"/>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animEffect transition="in" filter="fade">
                                      <p:cBhvr>
                                        <p:cTn id="9" dur="750"/>
                                        <p:tgtEl>
                                          <p:spTgt spid="10"/>
                                        </p:tgtEl>
                                      </p:cBhvr>
                                    </p:animEffect>
                                  </p:childTnLst>
                                </p:cTn>
                              </p:par>
                            </p:childTnLst>
                          </p:cTn>
                        </p:par>
                        <p:par>
                          <p:cTn id="10" fill="hold">
                            <p:stCondLst>
                              <p:cond delay="1250"/>
                            </p:stCondLst>
                            <p:childTnLst>
                              <p:par>
                                <p:cTn id="11" presetID="22" presetClass="entr" presetSubtype="8" fill="hold" grpId="0" nodeType="after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226216" y="1717440"/>
            <a:ext cx="8686800" cy="4401205"/>
          </a:xfrm>
          <a:prstGeom prst="rect">
            <a:avLst/>
          </a:prstGeom>
          <a:solidFill>
            <a:srgbClr val="401206">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56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“elect </a:t>
            </a:r>
            <a:r>
              <a:rPr lang="en-US" sz="5600" b="1" dirty="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according to the foreknowledge of God the Father, in sanctification of the Spirit, for obedience and sprinkling of the blood of Jesus </a:t>
            </a:r>
            <a:r>
              <a:rPr lang="en-US" sz="56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 </a:t>
            </a:r>
            <a:r>
              <a:rPr lang="en-US" sz="5600" b="1" dirty="0" smtClean="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(1:2)</a:t>
            </a:r>
            <a:endParaRPr lang="en-US" sz="5600" b="1" dirty="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8" name="TextBox 7"/>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1603270544"/>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496489" y="1302382"/>
            <a:ext cx="8151022" cy="1569660"/>
          </a:xfrm>
          <a:prstGeom prst="rect">
            <a:avLst/>
          </a:prstGeom>
          <a:solidFill>
            <a:srgbClr val="570901">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19050">
                  <a:solidFill>
                    <a:sysClr val="windowText" lastClr="000000"/>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“according to” </a:t>
            </a:r>
            <a:r>
              <a:rPr lang="en-US" sz="4800" b="1" dirty="0" smtClean="0">
                <a:ln w="19050">
                  <a:solidFill>
                    <a:sysClr val="windowText" lastClr="000000"/>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suggests  the standard</a:t>
            </a:r>
          </a:p>
          <a:p>
            <a:pPr algn="ctr"/>
            <a:r>
              <a:rPr lang="en-US" sz="4800" b="1" dirty="0" smtClean="0">
                <a:ln w="19050">
                  <a:solidFill>
                    <a:sysClr val="windowText" lastClr="000000"/>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God the Father”</a:t>
            </a:r>
            <a:endParaRPr lang="en-US" sz="4800" b="1" dirty="0">
              <a:ln w="19050">
                <a:solidFill>
                  <a:sysClr val="windowText" lastClr="000000"/>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8" name="TextBox 7"/>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143000" y="2852496"/>
            <a:ext cx="6858000" cy="1569660"/>
          </a:xfrm>
          <a:prstGeom prst="rect">
            <a:avLst/>
          </a:prstGeom>
          <a:solidFill>
            <a:srgbClr val="570901">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19050">
                  <a:solidFill>
                    <a:sysClr val="windowText" lastClr="000000"/>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or by” </a:t>
            </a:r>
            <a:r>
              <a:rPr lang="en-US" sz="4800" b="1" dirty="0" smtClean="0">
                <a:ln w="19050">
                  <a:solidFill>
                    <a:sysClr val="windowText" lastClr="000000"/>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suggests  the means</a:t>
            </a:r>
          </a:p>
          <a:p>
            <a:pPr algn="ctr"/>
            <a:r>
              <a:rPr lang="en-US" sz="4800" b="1" dirty="0" smtClean="0">
                <a:ln w="19050">
                  <a:solidFill>
                    <a:sysClr val="windowText" lastClr="000000"/>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“sanctification of the Spirit”</a:t>
            </a:r>
            <a:endParaRPr lang="en-US" sz="4800" b="1" dirty="0">
              <a:ln w="19050">
                <a:solidFill>
                  <a:sysClr val="windowText" lastClr="000000"/>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419100" y="4485916"/>
            <a:ext cx="8305800" cy="2308324"/>
          </a:xfrm>
          <a:prstGeom prst="rect">
            <a:avLst/>
          </a:prstGeom>
          <a:solidFill>
            <a:srgbClr val="570901">
              <a:alpha val="24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19050">
                  <a:solidFill>
                    <a:sysClr val="windowText" lastClr="000000"/>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a:t>
            </a:r>
            <a:r>
              <a:rPr lang="en-US" sz="4800" b="1" dirty="0" smtClean="0">
                <a:ln w="19050">
                  <a:solidFill>
                    <a:sysClr val="windowText" lastClr="000000"/>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suggests  the purpose</a:t>
            </a:r>
          </a:p>
          <a:p>
            <a:pPr algn="ctr"/>
            <a:r>
              <a:rPr lang="en-US" sz="4800" b="1" dirty="0" smtClean="0">
                <a:ln w="19050">
                  <a:solidFill>
                    <a:sysClr val="windowText" lastClr="000000"/>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“obedience </a:t>
            </a:r>
            <a:r>
              <a:rPr lang="en-US" sz="4800" b="1" dirty="0">
                <a:ln w="19050">
                  <a:solidFill>
                    <a:sysClr val="windowText" lastClr="000000"/>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sprinkling of the blood of Jesus </a:t>
            </a:r>
            <a:r>
              <a:rPr lang="en-US" sz="4800" b="1" dirty="0" smtClean="0">
                <a:ln w="19050">
                  <a:solidFill>
                    <a:sysClr val="windowText" lastClr="000000"/>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a:t>
            </a:r>
            <a:endParaRPr lang="en-US" sz="4800" b="1" dirty="0">
              <a:ln w="19050">
                <a:solidFill>
                  <a:sysClr val="windowText" lastClr="000000"/>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6908833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7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89307" y="1401920"/>
            <a:ext cx="8726093" cy="5078313"/>
          </a:xfrm>
          <a:prstGeom prst="rect">
            <a:avLst/>
          </a:prstGeom>
          <a:solidFill>
            <a:srgbClr val="570901">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54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“Taken together we observer our unique calling by the triune God who made us  travelers and foreigners in the world, </a:t>
            </a:r>
            <a:r>
              <a:rPr lang="en-US" sz="5400" b="1" dirty="0" smtClean="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purposed</a:t>
            </a:r>
            <a:r>
              <a:rPr lang="en-US" sz="54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by the Father, </a:t>
            </a:r>
            <a:r>
              <a:rPr lang="en-US" sz="5400" b="1" dirty="0" smtClean="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effected</a:t>
            </a:r>
            <a:r>
              <a:rPr lang="en-US" sz="54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by the Spirit, and </a:t>
            </a:r>
            <a:r>
              <a:rPr lang="en-US" sz="5400" b="1" dirty="0" smtClean="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consummated</a:t>
            </a:r>
            <a:r>
              <a:rPr lang="en-US" sz="54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in Christ.” </a:t>
            </a:r>
            <a:r>
              <a:rPr lang="en-US" sz="36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(Z. Hodge, p. 12) </a:t>
            </a:r>
            <a:endParaRPr lang="en-US" sz="5400" b="1" dirty="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8" name="TextBox 7"/>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1826012967"/>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74044" y="1104256"/>
            <a:ext cx="8726093" cy="2400657"/>
          </a:xfrm>
          <a:prstGeom prst="rect">
            <a:avLst/>
          </a:prstGeom>
          <a:solidFill>
            <a:srgbClr val="570901">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50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 see the sequence of the divine salvation from eternity past to its completion.</a:t>
            </a:r>
            <a:endParaRPr lang="en-US" sz="5000" b="1" dirty="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8" name="TextBox 7"/>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74044" y="3580015"/>
            <a:ext cx="8726093" cy="892552"/>
          </a:xfrm>
          <a:prstGeom prst="rect">
            <a:avLst/>
          </a:prstGeom>
          <a:solidFill>
            <a:srgbClr val="570901">
              <a:alpha val="35000"/>
            </a:srgbClr>
          </a:solidFill>
          <a:effectLst>
            <a:softEdge rad="254000"/>
          </a:effectLst>
        </p:spPr>
        <p:txBody>
          <a:bodyPr wrap="square" rtlCol="0">
            <a:spAutoFit/>
            <a:scene3d>
              <a:camera prst="orthographicFront"/>
              <a:lightRig rig="threePt" dir="t"/>
            </a:scene3d>
            <a:sp3d prstMaterial="matte"/>
          </a:bodyPr>
          <a:lstStyle/>
          <a:p>
            <a:pPr algn="ctr"/>
            <a:r>
              <a:rPr lang="en-US" sz="52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“foreknowledge” – </a:t>
            </a:r>
            <a:r>
              <a:rPr lang="en-US" sz="5200" b="1" dirty="0" smtClean="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past eternity</a:t>
            </a:r>
            <a:endParaRPr lang="en-US" sz="5200" b="1" dirty="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08953" y="4500449"/>
            <a:ext cx="8726093" cy="923330"/>
          </a:xfrm>
          <a:prstGeom prst="rect">
            <a:avLst/>
          </a:prstGeom>
          <a:solidFill>
            <a:srgbClr val="570901">
              <a:alpha val="35000"/>
            </a:srgbClr>
          </a:solidFill>
          <a:effectLst>
            <a:softEdge rad="254000"/>
          </a:effectLst>
        </p:spPr>
        <p:txBody>
          <a:bodyPr wrap="square" rtlCol="0">
            <a:spAutoFit/>
            <a:scene3d>
              <a:camera prst="orthographicFront"/>
              <a:lightRig rig="threePt" dir="t"/>
            </a:scene3d>
            <a:sp3d prstMaterial="matte"/>
          </a:bodyPr>
          <a:lstStyle/>
          <a:p>
            <a:pPr algn="ctr"/>
            <a:r>
              <a:rPr lang="en-US" sz="52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“sanctification” – </a:t>
            </a:r>
            <a:r>
              <a:rPr lang="en-US" sz="5200" b="1" dirty="0" smtClean="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past experience</a:t>
            </a:r>
            <a:endParaRPr lang="en-US" sz="5200" b="1" dirty="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0" y="5478534"/>
            <a:ext cx="9144000" cy="877163"/>
          </a:xfrm>
          <a:prstGeom prst="rect">
            <a:avLst/>
          </a:prstGeom>
          <a:solidFill>
            <a:srgbClr val="570901">
              <a:alpha val="35000"/>
            </a:srgbClr>
          </a:solidFill>
          <a:effectLst>
            <a:softEdge rad="254000"/>
          </a:effectLst>
        </p:spPr>
        <p:txBody>
          <a:bodyPr wrap="square" rtlCol="0">
            <a:spAutoFit/>
            <a:scene3d>
              <a:camera prst="orthographicFront"/>
              <a:lightRig rig="threePt" dir="t"/>
            </a:scene3d>
            <a:sp3d prstMaterial="matte"/>
          </a:bodyPr>
          <a:lstStyle/>
          <a:p>
            <a:pPr algn="ctr"/>
            <a:r>
              <a:rPr lang="en-US" sz="51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“obedience/sprinkling” – </a:t>
            </a:r>
            <a:r>
              <a:rPr lang="en-US" sz="5100" b="1" dirty="0" smtClean="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conversion</a:t>
            </a:r>
            <a:endParaRPr lang="en-US" sz="5100" b="1" dirty="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8152142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7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89307" y="2819368"/>
            <a:ext cx="8736260" cy="1446550"/>
          </a:xfrm>
          <a:prstGeom prst="rect">
            <a:avLst/>
          </a:prstGeom>
          <a:solidFill>
            <a:srgbClr val="570901">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“…as </a:t>
            </a:r>
            <a:r>
              <a:rPr lang="en-US" sz="4400" b="1" dirty="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obedient</a:t>
            </a:r>
            <a:r>
              <a:rPr lang="en-US" sz="4400" b="1" dirty="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children… you </a:t>
            </a:r>
            <a:r>
              <a:rPr lang="en-US" sz="4400" b="1" dirty="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also be holy in all your </a:t>
            </a:r>
            <a:r>
              <a:rPr lang="en-US" sz="44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conduct…” </a:t>
            </a:r>
            <a:r>
              <a:rPr lang="en-US" sz="4000" b="1" dirty="0" smtClean="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(1:14)</a:t>
            </a:r>
            <a:endParaRPr lang="en-US" sz="4000" b="1" dirty="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8" name="TextBox 7"/>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3" name="TextBox 12"/>
          <p:cNvSpPr txBox="1"/>
          <p:nvPr/>
        </p:nvSpPr>
        <p:spPr>
          <a:xfrm>
            <a:off x="189307" y="1204915"/>
            <a:ext cx="8830571" cy="1615827"/>
          </a:xfrm>
          <a:prstGeom prst="rect">
            <a:avLst/>
          </a:prstGeom>
          <a:solidFill>
            <a:srgbClr val="570901">
              <a:alpha val="35000"/>
            </a:srgbClr>
          </a:solidFill>
          <a:effectLst>
            <a:softEdge rad="254000"/>
          </a:effectLst>
        </p:spPr>
        <p:txBody>
          <a:bodyPr wrap="square" rtlCol="0">
            <a:spAutoFit/>
            <a:scene3d>
              <a:camera prst="orthographicFront"/>
              <a:lightRig rig="threePt" dir="t"/>
            </a:scene3d>
            <a:sp3d prstMaterial="matte"/>
          </a:bodyPr>
          <a:lstStyle/>
          <a:p>
            <a:r>
              <a:rPr lang="en-US" sz="51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5100" b="1" dirty="0" smtClean="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obedience</a:t>
            </a:r>
            <a:r>
              <a:rPr lang="en-US" sz="51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5100" b="1" dirty="0" err="1" smtClean="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hupakoe</a:t>
            </a:r>
            <a:r>
              <a:rPr lang="en-US" sz="51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compliance </a:t>
            </a:r>
            <a:r>
              <a:rPr lang="en-US" sz="4600" b="1" dirty="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or </a:t>
            </a:r>
            <a:r>
              <a:rPr lang="en-US" sz="46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submission; (</a:t>
            </a:r>
            <a:r>
              <a:rPr lang="en-US" sz="4600" b="1" dirty="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make) </a:t>
            </a:r>
            <a:r>
              <a:rPr lang="en-US" sz="46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obedient</a:t>
            </a:r>
            <a:r>
              <a:rPr lang="en-US" sz="4600" b="1" dirty="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6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4600" b="1" dirty="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457200" y="6058381"/>
            <a:ext cx="8229600" cy="707886"/>
          </a:xfrm>
          <a:prstGeom prst="rect">
            <a:avLst/>
          </a:prstGeom>
          <a:solidFill>
            <a:srgbClr val="570901">
              <a:alpha val="35000"/>
            </a:srgbClr>
          </a:solidFill>
          <a:effectLst>
            <a:softEdge rad="254000"/>
          </a:effectLst>
        </p:spPr>
        <p:txBody>
          <a:bodyPr wrap="square" rtlCol="0">
            <a:spAutoFit/>
            <a:scene3d>
              <a:camera prst="orthographicFront"/>
              <a:lightRig rig="threePt" dir="t"/>
            </a:scene3d>
            <a:sp3d prstMaterial="matte"/>
          </a:bodyPr>
          <a:lstStyle/>
          <a:p>
            <a:r>
              <a:rPr lang="en-US" sz="2000" b="1" dirty="0" err="1" smtClean="0">
                <a:ln w="3175">
                  <a:solidFill>
                    <a:schemeClr val="bg1">
                      <a:lumMod val="65000"/>
                    </a:schemeClr>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Biblesoft's</a:t>
            </a:r>
            <a:r>
              <a:rPr lang="en-US" sz="2000" b="1" dirty="0" smtClean="0">
                <a:ln w="3175">
                  <a:solidFill>
                    <a:schemeClr val="bg1">
                      <a:lumMod val="65000"/>
                    </a:schemeClr>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2000" b="1" dirty="0">
                <a:ln w="3175">
                  <a:solidFill>
                    <a:schemeClr val="bg1">
                      <a:lumMod val="65000"/>
                    </a:schemeClr>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New Exhaustive Strong's Numbers and Concordance with Expanded Greek-Hebrew Dictionary. Copyright (c) 1994, </a:t>
            </a:r>
            <a:r>
              <a:rPr lang="en-US" sz="2000" b="1" dirty="0" err="1">
                <a:ln w="3175">
                  <a:solidFill>
                    <a:schemeClr val="bg1">
                      <a:lumMod val="65000"/>
                    </a:schemeClr>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Biblesoft</a:t>
            </a:r>
            <a:r>
              <a:rPr lang="en-US" sz="2000" b="1" dirty="0">
                <a:ln w="3175">
                  <a:solidFill>
                    <a:schemeClr val="bg1">
                      <a:lumMod val="65000"/>
                    </a:schemeClr>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International Bible Translators, Inc</a:t>
            </a:r>
            <a:r>
              <a:rPr lang="en-US" sz="2000" b="1" dirty="0" smtClean="0">
                <a:ln w="3175">
                  <a:solidFill>
                    <a:schemeClr val="bg1">
                      <a:lumMod val="65000"/>
                    </a:schemeClr>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2000" b="1" dirty="0">
              <a:ln w="3175">
                <a:solidFill>
                  <a:schemeClr val="bg1">
                    <a:lumMod val="65000"/>
                  </a:schemeClr>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203870" y="4433821"/>
            <a:ext cx="8736260" cy="1446550"/>
          </a:xfrm>
          <a:prstGeom prst="rect">
            <a:avLst/>
          </a:prstGeom>
          <a:solidFill>
            <a:srgbClr val="570901">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“Since </a:t>
            </a:r>
            <a:r>
              <a:rPr lang="en-US" sz="4400" b="1" dirty="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have purified your souls in </a:t>
            </a:r>
            <a:r>
              <a:rPr lang="en-US" sz="4400" b="1" dirty="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obeying</a:t>
            </a:r>
            <a:r>
              <a:rPr lang="en-US" sz="4400" b="1" dirty="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truth through the </a:t>
            </a:r>
            <a:r>
              <a:rPr lang="en-US" sz="44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Spirit” </a:t>
            </a:r>
            <a:r>
              <a:rPr lang="en-US" sz="4000" b="1" dirty="0" smtClean="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(1:22)</a:t>
            </a:r>
            <a:endParaRPr lang="en-US" sz="4000" b="1" dirty="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3657024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76756" y="2940771"/>
            <a:ext cx="8736260" cy="2985433"/>
          </a:xfrm>
          <a:prstGeom prst="rect">
            <a:avLst/>
          </a:prstGeom>
          <a:solidFill>
            <a:srgbClr val="570901">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50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5000" b="1" dirty="0" smtClean="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submission</a:t>
            </a:r>
            <a:r>
              <a:rPr lang="en-US" sz="50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800" b="1" dirty="0" err="1" smtClean="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hupotasso</a:t>
            </a:r>
            <a:r>
              <a:rPr lang="en-US" sz="44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to </a:t>
            </a:r>
            <a:r>
              <a:rPr lang="en-US" sz="4400" b="1" dirty="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subordinate; </a:t>
            </a:r>
            <a:r>
              <a:rPr lang="en-US" sz="44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a:t>
            </a:r>
            <a:r>
              <a:rPr lang="en-US" sz="4400" b="1" dirty="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obey</a:t>
            </a:r>
            <a:r>
              <a:rPr lang="en-US" sz="44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 under </a:t>
            </a:r>
            <a:r>
              <a:rPr lang="en-US" sz="44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obedience, put </a:t>
            </a:r>
            <a:r>
              <a:rPr lang="en-US" sz="4400" b="1" dirty="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under, subdue unto, (be, make) subject (to, unto), be (put) in </a:t>
            </a:r>
            <a:r>
              <a:rPr lang="en-US" sz="44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subjection.</a:t>
            </a:r>
            <a:r>
              <a:rPr lang="en-US" sz="50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5000" b="1" dirty="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8" name="TextBox 7"/>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3" name="TextBox 12"/>
          <p:cNvSpPr txBox="1"/>
          <p:nvPr/>
        </p:nvSpPr>
        <p:spPr>
          <a:xfrm>
            <a:off x="189307" y="1204915"/>
            <a:ext cx="8830571" cy="1615827"/>
          </a:xfrm>
          <a:prstGeom prst="rect">
            <a:avLst/>
          </a:prstGeom>
          <a:solidFill>
            <a:srgbClr val="570901">
              <a:alpha val="30000"/>
            </a:srgbClr>
          </a:solidFill>
          <a:effectLst>
            <a:softEdge rad="254000"/>
          </a:effectLst>
        </p:spPr>
        <p:txBody>
          <a:bodyPr wrap="square" rtlCol="0">
            <a:spAutoFit/>
            <a:scene3d>
              <a:camera prst="orthographicFront"/>
              <a:lightRig rig="threePt" dir="t"/>
            </a:scene3d>
            <a:sp3d prstMaterial="matte"/>
          </a:bodyPr>
          <a:lstStyle/>
          <a:p>
            <a:r>
              <a:rPr lang="en-US" sz="51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5100" b="1" dirty="0" smtClean="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obedience</a:t>
            </a:r>
            <a:r>
              <a:rPr lang="en-US" sz="51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5100" b="1" dirty="0" err="1" smtClean="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hupakoe</a:t>
            </a:r>
            <a:r>
              <a:rPr lang="en-US" sz="51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compliance </a:t>
            </a:r>
            <a:r>
              <a:rPr lang="en-US" sz="4600" b="1" dirty="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or </a:t>
            </a:r>
            <a:r>
              <a:rPr lang="en-US" sz="46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submission; (</a:t>
            </a:r>
            <a:r>
              <a:rPr lang="en-US" sz="4600" b="1" dirty="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make) </a:t>
            </a:r>
            <a:r>
              <a:rPr lang="en-US" sz="46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obedient</a:t>
            </a:r>
            <a:r>
              <a:rPr lang="en-US" sz="4600" b="1" dirty="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6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4600" b="1" dirty="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457200" y="6058381"/>
            <a:ext cx="8229600" cy="707886"/>
          </a:xfrm>
          <a:prstGeom prst="rect">
            <a:avLst/>
          </a:prstGeom>
          <a:solidFill>
            <a:srgbClr val="570901">
              <a:alpha val="35000"/>
            </a:srgbClr>
          </a:solidFill>
          <a:effectLst>
            <a:softEdge rad="254000"/>
          </a:effectLst>
        </p:spPr>
        <p:txBody>
          <a:bodyPr wrap="square" rtlCol="0">
            <a:spAutoFit/>
            <a:scene3d>
              <a:camera prst="orthographicFront"/>
              <a:lightRig rig="threePt" dir="t"/>
            </a:scene3d>
            <a:sp3d prstMaterial="matte"/>
          </a:bodyPr>
          <a:lstStyle/>
          <a:p>
            <a:r>
              <a:rPr lang="en-US" sz="2000" b="1" dirty="0" err="1" smtClean="0">
                <a:ln w="19050">
                  <a:solidFill>
                    <a:sysClr val="windowText" lastClr="000000"/>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Biblesoft's</a:t>
            </a:r>
            <a:r>
              <a:rPr lang="en-US" sz="2000" b="1" dirty="0" smtClean="0">
                <a:ln w="19050">
                  <a:solidFill>
                    <a:sysClr val="windowText" lastClr="000000"/>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2000" b="1" dirty="0">
                <a:ln w="19050">
                  <a:solidFill>
                    <a:sysClr val="windowText" lastClr="000000"/>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New Exhaustive Strong's Numbers and Concordance with Expanded Greek-Hebrew Dictionary. Copyright (c) 1994, </a:t>
            </a:r>
            <a:r>
              <a:rPr lang="en-US" sz="2000" b="1" dirty="0" err="1">
                <a:ln w="19050">
                  <a:solidFill>
                    <a:sysClr val="windowText" lastClr="000000"/>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Biblesoft</a:t>
            </a:r>
            <a:r>
              <a:rPr lang="en-US" sz="2000" b="1" dirty="0">
                <a:ln w="19050">
                  <a:solidFill>
                    <a:sysClr val="windowText" lastClr="000000"/>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International Bible Translators, Inc</a:t>
            </a:r>
            <a:r>
              <a:rPr lang="en-US" sz="2000" b="1" dirty="0" smtClean="0">
                <a:ln w="19050">
                  <a:solidFill>
                    <a:sysClr val="windowText" lastClr="000000"/>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2000" b="1" dirty="0">
              <a:ln w="19050">
                <a:solidFill>
                  <a:sysClr val="windowText" lastClr="000000"/>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993573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8" name="TextBox 7"/>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3" name="TextBox 12"/>
          <p:cNvSpPr txBox="1"/>
          <p:nvPr/>
        </p:nvSpPr>
        <p:spPr>
          <a:xfrm>
            <a:off x="189308" y="1204915"/>
            <a:ext cx="3813120" cy="877163"/>
          </a:xfrm>
          <a:prstGeom prst="rect">
            <a:avLst/>
          </a:prstGeom>
          <a:solidFill>
            <a:srgbClr val="570901">
              <a:alpha val="35000"/>
            </a:srgbClr>
          </a:solidFill>
          <a:effectLst>
            <a:softEdge rad="254000"/>
          </a:effectLst>
        </p:spPr>
        <p:txBody>
          <a:bodyPr wrap="square" rtlCol="0">
            <a:spAutoFit/>
            <a:scene3d>
              <a:camera prst="orthographicFront"/>
              <a:lightRig rig="threePt" dir="t"/>
            </a:scene3d>
            <a:sp3d prstMaterial="matte"/>
          </a:bodyPr>
          <a:lstStyle/>
          <a:p>
            <a:r>
              <a:rPr lang="en-US" sz="51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5100" b="1" dirty="0" smtClean="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submission to”:</a:t>
            </a:r>
            <a:endParaRPr lang="en-US" sz="4600" b="1" dirty="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4002429" y="1268901"/>
            <a:ext cx="4910587" cy="830997"/>
          </a:xfrm>
          <a:prstGeom prst="rect">
            <a:avLst/>
          </a:prstGeom>
          <a:solidFill>
            <a:srgbClr val="570901">
              <a:alpha val="35000"/>
            </a:srgbClr>
          </a:solidFill>
          <a:effectLst>
            <a:softEdge rad="254000"/>
          </a:effectLst>
        </p:spPr>
        <p:txBody>
          <a:bodyPr wrap="square" rtlCol="0">
            <a:spAutoFit/>
            <a:scene3d>
              <a:camera prst="orthographicFront"/>
              <a:lightRig rig="threePt" dir="t"/>
            </a:scene3d>
            <a:sp3d prstMaterial="matte"/>
          </a:bodyPr>
          <a:lstStyle/>
          <a:p>
            <a:r>
              <a:rPr lang="en-US" sz="4800" b="1" dirty="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a:t>
            </a:r>
            <a:r>
              <a:rPr lang="en-US" sz="48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ivil </a:t>
            </a:r>
            <a:r>
              <a:rPr lang="en-US" sz="4800" b="1" dirty="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a:t>
            </a:r>
            <a:r>
              <a:rPr lang="en-US" sz="48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uthorities </a:t>
            </a:r>
            <a:r>
              <a:rPr lang="en-US" sz="4000" b="1" dirty="0" smtClean="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(2:13) </a:t>
            </a:r>
            <a:endParaRPr lang="en-US" sz="4400" b="1" dirty="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4002427" y="2056646"/>
            <a:ext cx="3007973" cy="830997"/>
          </a:xfrm>
          <a:prstGeom prst="rect">
            <a:avLst/>
          </a:prstGeom>
          <a:solidFill>
            <a:srgbClr val="570901">
              <a:alpha val="35000"/>
            </a:srgbClr>
          </a:solidFill>
          <a:effectLst>
            <a:softEdge rad="254000"/>
          </a:effectLst>
        </p:spPr>
        <p:txBody>
          <a:bodyPr wrap="square" rtlCol="0">
            <a:spAutoFit/>
            <a:scene3d>
              <a:camera prst="orthographicFront"/>
              <a:lightRig rig="threePt" dir="t"/>
            </a:scene3d>
            <a:sp3d prstMaterial="matte"/>
          </a:bodyPr>
          <a:lstStyle/>
          <a:p>
            <a:r>
              <a:rPr lang="en-US" sz="48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Masters </a:t>
            </a:r>
            <a:r>
              <a:rPr lang="en-US" sz="4000" b="1" dirty="0" smtClean="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(2:18) </a:t>
            </a:r>
            <a:endParaRPr lang="en-US" sz="4400" b="1" dirty="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4002427" y="2944522"/>
            <a:ext cx="3160373" cy="830997"/>
          </a:xfrm>
          <a:prstGeom prst="rect">
            <a:avLst/>
          </a:prstGeom>
          <a:solidFill>
            <a:srgbClr val="570901">
              <a:alpha val="35000"/>
            </a:srgbClr>
          </a:solidFill>
          <a:effectLst>
            <a:softEdge rad="254000"/>
          </a:effectLst>
        </p:spPr>
        <p:txBody>
          <a:bodyPr wrap="square" rtlCol="0">
            <a:spAutoFit/>
            <a:scene3d>
              <a:camera prst="orthographicFront"/>
              <a:lightRig rig="threePt" dir="t"/>
            </a:scene3d>
            <a:sp3d prstMaterial="matte"/>
          </a:bodyPr>
          <a:lstStyle/>
          <a:p>
            <a:r>
              <a:rPr lang="en-US" sz="48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Husbands </a:t>
            </a:r>
            <a:r>
              <a:rPr lang="en-US" sz="4000" b="1" dirty="0" smtClean="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(3:1) </a:t>
            </a:r>
            <a:endParaRPr lang="en-US" sz="4400" b="1" dirty="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4002427" y="3866742"/>
            <a:ext cx="3388973" cy="830997"/>
          </a:xfrm>
          <a:prstGeom prst="rect">
            <a:avLst/>
          </a:prstGeom>
          <a:solidFill>
            <a:srgbClr val="570901">
              <a:alpha val="35000"/>
            </a:srgbClr>
          </a:solidFill>
          <a:effectLst>
            <a:softEdge rad="254000"/>
          </a:effectLst>
        </p:spPr>
        <p:txBody>
          <a:bodyPr wrap="square" rtlCol="0">
            <a:spAutoFit/>
            <a:scene3d>
              <a:camera prst="orthographicFront"/>
              <a:lightRig rig="threePt" dir="t"/>
            </a:scene3d>
            <a:sp3d prstMaterial="matte"/>
          </a:bodyPr>
          <a:lstStyle/>
          <a:p>
            <a:r>
              <a:rPr lang="en-US" sz="48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Elders </a:t>
            </a:r>
            <a:r>
              <a:rPr lang="en-US" sz="4000" b="1" dirty="0" smtClean="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Pt. 5:5) </a:t>
            </a:r>
            <a:endParaRPr lang="en-US" sz="4400" b="1" dirty="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809342" y="5034531"/>
            <a:ext cx="7525317" cy="1015663"/>
          </a:xfrm>
          <a:prstGeom prst="rect">
            <a:avLst/>
          </a:prstGeom>
          <a:solidFill>
            <a:srgbClr val="570901">
              <a:alpha val="35000"/>
            </a:srgbClr>
          </a:solidFill>
          <a:effectLst>
            <a:softEdge rad="254000"/>
          </a:effectLst>
        </p:spPr>
        <p:txBody>
          <a:bodyPr wrap="square" rtlCol="0">
            <a:spAutoFit/>
            <a:scene3d>
              <a:camera prst="orthographicFront"/>
              <a:lightRig rig="threePt" dir="t"/>
            </a:scene3d>
            <a:sp3d prstMaterial="matte"/>
          </a:bodyPr>
          <a:lstStyle/>
          <a:p>
            <a:pPr algn="ctr"/>
            <a:r>
              <a:rPr lang="en-US" sz="60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 must learn </a:t>
            </a:r>
            <a:r>
              <a:rPr lang="en-US" sz="6000" b="1" dirty="0" smtClean="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submission!</a:t>
            </a:r>
            <a:endParaRPr lang="en-US" sz="5400" b="1" dirty="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8038577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2347913" y="1828800"/>
            <a:ext cx="4448175" cy="1862048"/>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11500" b="1" dirty="0" smtClean="0">
                <a:ln w="28575">
                  <a:solidFill>
                    <a:srgbClr val="960000"/>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Author</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2690813" y="3691923"/>
            <a:ext cx="3762375" cy="1862048"/>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11500" b="1" dirty="0" smtClean="0">
                <a:ln w="28575">
                  <a:solidFill>
                    <a:srgbClr val="960000"/>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Peter</a:t>
            </a:r>
          </a:p>
        </p:txBody>
      </p:sp>
    </p:spTree>
    <p:extLst>
      <p:ext uri="{BB962C8B-B14F-4D97-AF65-F5344CB8AC3E}">
        <p14:creationId xmlns:p14="http://schemas.microsoft.com/office/powerpoint/2010/main" val="29894361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strVal val="#ppt_w*0.70"/>
                                          </p:val>
                                        </p:tav>
                                        <p:tav tm="100000">
                                          <p:val>
                                            <p:strVal val="#ppt_w"/>
                                          </p:val>
                                        </p:tav>
                                      </p:tavLst>
                                    </p:anim>
                                    <p:anim calcmode="lin" valueType="num">
                                      <p:cBhvr>
                                        <p:cTn id="8" dur="750" fill="hold"/>
                                        <p:tgtEl>
                                          <p:spTgt spid="11"/>
                                        </p:tgtEl>
                                        <p:attrNameLst>
                                          <p:attrName>ppt_h</p:attrName>
                                        </p:attrNameLst>
                                      </p:cBhvr>
                                      <p:tavLst>
                                        <p:tav tm="0">
                                          <p:val>
                                            <p:strVal val="#ppt_h"/>
                                          </p:val>
                                        </p:tav>
                                        <p:tav tm="100000">
                                          <p:val>
                                            <p:strVal val="#ppt_h"/>
                                          </p:val>
                                        </p:tav>
                                      </p:tavLst>
                                    </p:anim>
                                    <p:animEffect transition="in" filter="fade">
                                      <p:cBhvr>
                                        <p:cTn id="9" dur="750"/>
                                        <p:tgtEl>
                                          <p:spTgt spid="11"/>
                                        </p:tgtEl>
                                      </p:cBhvr>
                                    </p:animEffect>
                                  </p:childTnLst>
                                </p:cTn>
                              </p:par>
                            </p:childTnLst>
                          </p:cTn>
                        </p:par>
                        <p:par>
                          <p:cTn id="10" fill="hold">
                            <p:stCondLst>
                              <p:cond delay="1250"/>
                            </p:stCondLst>
                            <p:childTnLst>
                              <p:par>
                                <p:cTn id="11" presetID="22" presetClass="entr" presetSubtype="8" fill="hold" grpId="0" nodeType="afterEffect">
                                  <p:stCondLst>
                                    <p:cond delay="75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71001" y="2209800"/>
            <a:ext cx="8726093" cy="4524315"/>
          </a:xfrm>
          <a:prstGeom prst="rect">
            <a:avLst/>
          </a:prstGeom>
          <a:solidFill>
            <a:srgbClr val="570901">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ysClr val="windowText" lastClr="000000"/>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the days of His flesh… though </a:t>
            </a:r>
            <a:r>
              <a:rPr lang="en-US" sz="4800" b="1" dirty="0">
                <a:ln w="19050">
                  <a:solidFill>
                    <a:sysClr val="windowText" lastClr="000000"/>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was a Son, yet </a:t>
            </a:r>
            <a:r>
              <a:rPr lang="en-US" sz="4800" b="1" dirty="0">
                <a:ln w="19050">
                  <a:solidFill>
                    <a:sysClr val="windowText" lastClr="000000"/>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learned obedience by the things which He </a:t>
            </a:r>
            <a:r>
              <a:rPr lang="en-US" sz="4800" b="1" dirty="0" smtClean="0">
                <a:ln w="19050">
                  <a:solidFill>
                    <a:sysClr val="windowText" lastClr="000000"/>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suffered</a:t>
            </a:r>
            <a:r>
              <a:rPr lang="en-US" sz="4800" b="1" dirty="0" smtClean="0">
                <a:ln w="19050">
                  <a:solidFill>
                    <a:sysClr val="windowText" lastClr="000000"/>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a:t>
            </a:r>
            <a:r>
              <a:rPr lang="en-US" sz="4800" b="1" dirty="0">
                <a:ln w="19050">
                  <a:solidFill>
                    <a:sysClr val="windowText" lastClr="000000"/>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having been perfected, He became the author of eternal salvation to all who obey </a:t>
            </a:r>
            <a:r>
              <a:rPr lang="en-US" sz="4800" b="1" dirty="0" smtClean="0">
                <a:ln w="19050">
                  <a:solidFill>
                    <a:sysClr val="windowText" lastClr="000000"/>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Him,…” </a:t>
            </a:r>
            <a:r>
              <a:rPr lang="en-US" sz="4800" b="1" dirty="0" smtClean="0">
                <a:ln w="19050">
                  <a:solidFill>
                    <a:sysClr val="windowText" lastClr="000000"/>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(Heb. 5:7-9) </a:t>
            </a:r>
            <a:endParaRPr lang="en-US" sz="4800" b="1" dirty="0">
              <a:ln w="19050">
                <a:solidFill>
                  <a:sysClr val="windowText" lastClr="000000"/>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8" name="TextBox 7"/>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89308" y="1204915"/>
            <a:ext cx="5754292" cy="923330"/>
          </a:xfrm>
          <a:prstGeom prst="rect">
            <a:avLst/>
          </a:prstGeom>
          <a:solidFill>
            <a:srgbClr val="570901">
              <a:alpha val="35000"/>
            </a:srgbClr>
          </a:solidFill>
          <a:effectLst>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learned </a:t>
            </a:r>
            <a:r>
              <a:rPr lang="en-US" sz="5400" b="1" dirty="0" smtClean="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submission,</a:t>
            </a:r>
            <a:endParaRPr lang="en-US" sz="4800" b="1" dirty="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022477748"/>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71001" y="2209800"/>
            <a:ext cx="8726093" cy="4524315"/>
          </a:xfrm>
          <a:prstGeom prst="rect">
            <a:avLst/>
          </a:prstGeom>
          <a:solidFill>
            <a:srgbClr val="570901">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ysClr val="windowText" lastClr="000000"/>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the days of His flesh… though </a:t>
            </a:r>
            <a:r>
              <a:rPr lang="en-US" sz="4800" b="1" dirty="0">
                <a:ln w="19050">
                  <a:solidFill>
                    <a:sysClr val="windowText" lastClr="000000"/>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was a Son, yet He learned obedience by the things which He </a:t>
            </a:r>
            <a:r>
              <a:rPr lang="en-US" sz="4800" b="1" dirty="0" smtClean="0">
                <a:ln w="19050">
                  <a:solidFill>
                    <a:sysClr val="windowText" lastClr="000000"/>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suffered. And </a:t>
            </a:r>
            <a:r>
              <a:rPr lang="en-US" sz="4800" b="1" dirty="0">
                <a:ln w="19050">
                  <a:solidFill>
                    <a:sysClr val="windowText" lastClr="000000"/>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having been perfected</a:t>
            </a:r>
            <a:r>
              <a:rPr lang="en-US" sz="4800" b="1" dirty="0">
                <a:ln w="19050">
                  <a:solidFill>
                    <a:sysClr val="windowText" lastClr="000000"/>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He became the author of eternal salvation to all who obey </a:t>
            </a:r>
            <a:r>
              <a:rPr lang="en-US" sz="4800" b="1" dirty="0" smtClean="0">
                <a:ln w="19050">
                  <a:solidFill>
                    <a:sysClr val="windowText" lastClr="000000"/>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Him,…” (Heb. 5:7-9) </a:t>
            </a:r>
            <a:endParaRPr lang="en-US" sz="4800" b="1" dirty="0">
              <a:ln w="19050">
                <a:solidFill>
                  <a:sysClr val="windowText" lastClr="000000"/>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8" name="TextBox 7"/>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89307" y="1204915"/>
            <a:ext cx="8954693" cy="846386"/>
          </a:xfrm>
          <a:prstGeom prst="rect">
            <a:avLst/>
          </a:prstGeom>
          <a:solidFill>
            <a:srgbClr val="570901">
              <a:alpha val="35000"/>
            </a:srgbClr>
          </a:solidFill>
          <a:effectLst>
            <a:softEdge rad="254000"/>
          </a:effectLst>
        </p:spPr>
        <p:txBody>
          <a:bodyPr wrap="square" rtlCol="0">
            <a:spAutoFit/>
            <a:scene3d>
              <a:camera prst="orthographicFront"/>
              <a:lightRig rig="threePt" dir="t"/>
            </a:scene3d>
            <a:sp3d prstMaterial="matte"/>
          </a:bodyPr>
          <a:lstStyle/>
          <a:p>
            <a:r>
              <a:rPr lang="en-US" sz="4900" b="1" dirty="0" smtClean="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Submission</a:t>
            </a:r>
            <a:r>
              <a:rPr lang="en-US" sz="4900" b="1" dirty="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9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a:t>
            </a:r>
            <a:r>
              <a:rPr lang="en-US" sz="4900" b="1" dirty="0" smtClean="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Suffering </a:t>
            </a:r>
            <a:r>
              <a:rPr lang="en-US" sz="49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a Purpose</a:t>
            </a:r>
            <a:endParaRPr lang="en-US" sz="4900" b="1" dirty="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871703328"/>
      </p:ext>
    </p:extLst>
  </p:cSld>
  <p:clrMapOvr>
    <a:masterClrMapping/>
  </p:clrMapOvr>
  <p:transition spd="slow">
    <p:strips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93461" y="4450413"/>
            <a:ext cx="8957077" cy="2308324"/>
          </a:xfrm>
          <a:prstGeom prst="rect">
            <a:avLst/>
          </a:prstGeom>
          <a:solidFill>
            <a:srgbClr val="570901">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ysClr val="windowText" lastClr="000000"/>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Satan who has no authority in heaven and earth, has the world (system) in </a:t>
            </a:r>
            <a:r>
              <a:rPr lang="en-US" sz="4800" b="1" dirty="0" smtClean="0">
                <a:ln w="19050">
                  <a:solidFill>
                    <a:sysClr val="windowText" lastClr="000000"/>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subjection</a:t>
            </a:r>
            <a:r>
              <a:rPr lang="en-US" sz="4800" b="1" dirty="0" smtClean="0">
                <a:ln w="19050">
                  <a:solidFill>
                    <a:sysClr val="windowText" lastClr="000000"/>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to His rule at the present time.</a:t>
            </a:r>
            <a:endParaRPr lang="en-US" sz="4800" b="1" dirty="0">
              <a:ln w="19050">
                <a:solidFill>
                  <a:sysClr val="windowText" lastClr="000000"/>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8" name="TextBox 7"/>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76428" y="2060279"/>
            <a:ext cx="8723709" cy="2354491"/>
          </a:xfrm>
          <a:prstGeom prst="rect">
            <a:avLst/>
          </a:prstGeom>
          <a:solidFill>
            <a:srgbClr val="570901">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9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 has been given </a:t>
            </a:r>
            <a:r>
              <a:rPr lang="en-US" sz="4900" b="1" dirty="0" smtClean="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all authority </a:t>
            </a:r>
            <a:r>
              <a:rPr lang="en-US" sz="49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heaven and earth, but has </a:t>
            </a:r>
            <a:r>
              <a:rPr lang="en-US" sz="4900" b="1" u="sng"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a:t>
            </a:r>
            <a:r>
              <a:rPr lang="en-US" sz="49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900" b="1" u="sng"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yet</a:t>
            </a:r>
            <a:r>
              <a:rPr lang="en-US" sz="49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put all things in </a:t>
            </a:r>
            <a:r>
              <a:rPr lang="en-US" sz="4900" b="1" dirty="0" smtClean="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subjection</a:t>
            </a:r>
            <a:r>
              <a:rPr lang="en-US" sz="49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to Him.  </a:t>
            </a:r>
            <a:endParaRPr lang="en-US" sz="4900" b="1" dirty="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76428" y="1101307"/>
            <a:ext cx="8129372" cy="923330"/>
          </a:xfrm>
          <a:prstGeom prst="rect">
            <a:avLst/>
          </a:prstGeom>
          <a:solidFill>
            <a:srgbClr val="570901">
              <a:alpha val="35000"/>
            </a:srgbClr>
          </a:solidFill>
          <a:effectLst>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World </a:t>
            </a:r>
            <a:r>
              <a:rPr lang="en-US" sz="5400" b="1" u="sng"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will</a:t>
            </a:r>
            <a:r>
              <a:rPr lang="en-US" sz="54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Learn </a:t>
            </a:r>
            <a:r>
              <a:rPr lang="en-US" sz="5400" b="1" dirty="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t>
            </a:r>
            <a:r>
              <a:rPr lang="en-US" sz="5400" b="1" dirty="0" smtClean="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ubmission</a:t>
            </a:r>
            <a:r>
              <a:rPr lang="en-US" sz="54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208415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14300" y="1274600"/>
            <a:ext cx="8915400" cy="5262979"/>
          </a:xfrm>
          <a:prstGeom prst="rect">
            <a:avLst/>
          </a:prstGeom>
          <a:solidFill>
            <a:srgbClr val="570901">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“…Christ's </a:t>
            </a:r>
            <a:r>
              <a:rPr lang="en-US" sz="4800" b="1" dirty="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His </a:t>
            </a:r>
            <a:r>
              <a:rPr lang="en-US" sz="48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coming. Then </a:t>
            </a:r>
            <a:r>
              <a:rPr lang="en-US" sz="4800" b="1" dirty="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comes the end, when He delivers the kingdom to God the Father, </a:t>
            </a:r>
            <a:r>
              <a:rPr lang="en-US" sz="4800" b="1" dirty="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when He puts an end to all rule and all authority and </a:t>
            </a:r>
            <a:r>
              <a:rPr lang="en-US" sz="4800" b="1" dirty="0" smtClean="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power</a:t>
            </a:r>
            <a:r>
              <a:rPr lang="en-US" sz="48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For </a:t>
            </a:r>
            <a:r>
              <a:rPr lang="en-US" sz="4800" b="1" dirty="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must reign till He has put all enemies under His feet. </a:t>
            </a:r>
            <a:r>
              <a:rPr lang="en-US" sz="48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last enemy that will be destroyed is </a:t>
            </a:r>
            <a:r>
              <a:rPr lang="en-US" sz="4800" b="1" dirty="0" smtClean="0">
                <a:ln w="190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death…” </a:t>
            </a:r>
            <a:r>
              <a:rPr lang="en-US" sz="4800" b="1" dirty="0" smtClean="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 Cor. 15:23b-26)</a:t>
            </a:r>
            <a:endParaRPr lang="en-US" sz="4800" b="1" dirty="0">
              <a:ln w="190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8" name="TextBox 7"/>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4293972782"/>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14300" y="1242403"/>
            <a:ext cx="8915400" cy="3939540"/>
          </a:xfrm>
          <a:prstGeom prst="rect">
            <a:avLst/>
          </a:prstGeom>
          <a:solidFill>
            <a:srgbClr val="570901">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5000" b="1" dirty="0" smtClean="0">
                <a:ln w="19050">
                  <a:solidFill>
                    <a:sysClr val="windowText" lastClr="000000"/>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“…Now </a:t>
            </a:r>
            <a:r>
              <a:rPr lang="en-US" sz="5000" b="1" u="sng" dirty="0">
                <a:ln w="19050">
                  <a:solidFill>
                    <a:sysClr val="windowText" lastClr="000000"/>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when</a:t>
            </a:r>
            <a:r>
              <a:rPr lang="en-US" sz="5000" b="1" dirty="0">
                <a:ln w="19050">
                  <a:solidFill>
                    <a:sysClr val="windowText" lastClr="000000"/>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all things are made subject to Him</a:t>
            </a:r>
            <a:r>
              <a:rPr lang="en-US" sz="5000" b="1" dirty="0">
                <a:ln w="19050">
                  <a:solidFill>
                    <a:sysClr val="windowText" lastClr="000000"/>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5000" b="1" u="sng" dirty="0">
                <a:ln w="19050">
                  <a:solidFill>
                    <a:sysClr val="windowText" lastClr="000000"/>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then</a:t>
            </a:r>
            <a:r>
              <a:rPr lang="en-US" sz="5000" b="1" dirty="0">
                <a:ln w="19050">
                  <a:solidFill>
                    <a:sysClr val="windowText" lastClr="000000"/>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Son Himself will also be </a:t>
            </a:r>
            <a:r>
              <a:rPr lang="en-US" sz="5000" b="1" dirty="0">
                <a:ln w="19050">
                  <a:solidFill>
                    <a:sysClr val="windowText" lastClr="000000"/>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subject</a:t>
            </a:r>
            <a:r>
              <a:rPr lang="en-US" sz="5000" b="1" dirty="0">
                <a:ln w="19050">
                  <a:solidFill>
                    <a:sysClr val="windowText" lastClr="000000"/>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to Him who put all things under Him, that God may be all in all</a:t>
            </a:r>
            <a:r>
              <a:rPr lang="en-US" sz="5000" b="1" dirty="0" smtClean="0">
                <a:ln w="19050">
                  <a:solidFill>
                    <a:sysClr val="windowText" lastClr="000000"/>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5000" b="1" dirty="0">
                <a:ln w="19050">
                  <a:solidFill>
                    <a:sysClr val="windowText" lastClr="000000"/>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 Cor. </a:t>
            </a:r>
            <a:r>
              <a:rPr lang="en-US" sz="5000" b="1" dirty="0" smtClean="0">
                <a:ln w="19050">
                  <a:solidFill>
                    <a:sysClr val="windowText" lastClr="000000"/>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15:23b-26, 28)</a:t>
            </a:r>
            <a:endParaRPr lang="en-US" sz="5000" b="1" dirty="0">
              <a:ln w="19050">
                <a:solidFill>
                  <a:sysClr val="windowText" lastClr="000000"/>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8" name="TextBox 7"/>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584302727"/>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14300" y="1242403"/>
            <a:ext cx="8915400" cy="3939540"/>
          </a:xfrm>
          <a:prstGeom prst="rect">
            <a:avLst/>
          </a:prstGeom>
          <a:solidFill>
            <a:srgbClr val="570901">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5000" b="1" dirty="0" smtClean="0">
                <a:ln w="19050">
                  <a:solidFill>
                    <a:sysClr val="windowText" lastClr="000000"/>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World has neither the capacity or desire to submit to the rule of Christ, to obey His commands, because they do not know Him, nor love Him. They must first believe in Him and then…</a:t>
            </a:r>
            <a:endParaRPr lang="en-US" sz="5000" b="1" dirty="0">
              <a:ln w="19050">
                <a:solidFill>
                  <a:sysClr val="windowText" lastClr="000000"/>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8" name="TextBox 7"/>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3360849474"/>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2233612" y="2057400"/>
            <a:ext cx="4676775" cy="1569660"/>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96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Purpose</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267891" y="3922346"/>
            <a:ext cx="8608216" cy="249299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52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Has something to do with suffering or with encouraging Christians to endure suffering. </a:t>
            </a:r>
            <a:endParaRPr lang="en-US" sz="5200" b="1" dirty="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5665434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strVal val="#ppt_w*0.70"/>
                                          </p:val>
                                        </p:tav>
                                        <p:tav tm="100000">
                                          <p:val>
                                            <p:strVal val="#ppt_w"/>
                                          </p:val>
                                        </p:tav>
                                      </p:tavLst>
                                    </p:anim>
                                    <p:anim calcmode="lin" valueType="num">
                                      <p:cBhvr>
                                        <p:cTn id="8" dur="750" fill="hold"/>
                                        <p:tgtEl>
                                          <p:spTgt spid="11"/>
                                        </p:tgtEl>
                                        <p:attrNameLst>
                                          <p:attrName>ppt_h</p:attrName>
                                        </p:attrNameLst>
                                      </p:cBhvr>
                                      <p:tavLst>
                                        <p:tav tm="0">
                                          <p:val>
                                            <p:strVal val="#ppt_h"/>
                                          </p:val>
                                        </p:tav>
                                        <p:tav tm="100000">
                                          <p:val>
                                            <p:strVal val="#ppt_h"/>
                                          </p:val>
                                        </p:tav>
                                      </p:tavLst>
                                    </p:anim>
                                    <p:animEffect transition="in" filter="fade">
                                      <p:cBhvr>
                                        <p:cTn id="9" dur="750"/>
                                        <p:tgtEl>
                                          <p:spTgt spid="11"/>
                                        </p:tgtEl>
                                      </p:cBhvr>
                                    </p:animEffect>
                                  </p:childTnLst>
                                </p:cTn>
                              </p:par>
                            </p:childTnLst>
                          </p:cTn>
                        </p:par>
                        <p:par>
                          <p:cTn id="10" fill="hold">
                            <p:stCondLst>
                              <p:cond delay="1250"/>
                            </p:stCondLst>
                            <p:childTnLst>
                              <p:par>
                                <p:cTn id="11" presetID="22" presetClass="entr" presetSubtype="8" fill="hold" grpId="0" nodeType="afterEffect">
                                  <p:stCondLst>
                                    <p:cond delay="150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267892" y="1504445"/>
            <a:ext cx="8608216" cy="489364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52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 pastoral letter written to encourage Jewish Christians to persevere in faith who are facing persecution and various difficult trials from a hostile world, the end result is the salvation of the soul.</a:t>
            </a:r>
            <a:endParaRPr lang="en-US" sz="52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291748953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267892" y="1504445"/>
            <a:ext cx="8608216" cy="409342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52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“Though </a:t>
            </a:r>
            <a:r>
              <a:rPr lang="en-US" sz="5200" b="1" dirty="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now you do not see Him, yet believing, you rejoice with joy inexpressible and full of </a:t>
            </a:r>
            <a:r>
              <a:rPr lang="en-US" sz="52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glory, receiving </a:t>
            </a:r>
            <a:r>
              <a:rPr lang="en-US" sz="5200" b="1" dirty="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end of your faith -- </a:t>
            </a:r>
            <a:r>
              <a:rPr lang="en-US" sz="5200" b="1" dirty="0">
                <a:ln w="190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salvation of your souls</a:t>
            </a:r>
            <a:r>
              <a:rPr lang="en-US" sz="52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52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(1:8-9)</a:t>
            </a:r>
            <a:endParaRPr lang="en-US" sz="52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1796778495"/>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18892" y="1274600"/>
            <a:ext cx="8794124" cy="89255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is the Salvation of the Soul</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5992" y="2328937"/>
            <a:ext cx="8532016" cy="3293209"/>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52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Salvation of the soul is the triumph of faith in </a:t>
            </a:r>
            <a:r>
              <a:rPr lang="en-US" sz="5200" b="1" u="sng"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present</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trials for which glory is received in a </a:t>
            </a:r>
            <a:r>
              <a:rPr lang="en-US" sz="5200" b="1" u="sng"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future</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day. </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8907787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1250"/>
                            </p:stCondLst>
                            <p:childTnLst>
                              <p:par>
                                <p:cTn id="9" presetID="22" presetClass="entr" presetSubtype="8"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304800" y="1432698"/>
            <a:ext cx="5638799" cy="1754326"/>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“Peter</a:t>
            </a:r>
            <a:r>
              <a:rPr lang="en-US" sz="5400" b="1" dirty="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an apostle of Jesus </a:t>
            </a:r>
            <a:r>
              <a:rPr lang="en-US" sz="5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Christ…” </a:t>
            </a:r>
            <a:r>
              <a:rPr lang="en-US" sz="54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(1:1a)</a:t>
            </a:r>
            <a:endParaRPr lang="en-US" sz="54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2309861"/>
            <a:ext cx="3108533" cy="4381463"/>
          </a:xfrm>
          <a:prstGeom prst="rect">
            <a:avLst/>
          </a:prstGeom>
          <a:effectLst>
            <a:softEdge rad="127000"/>
          </a:effectLst>
        </p:spPr>
      </p:pic>
      <p:sp>
        <p:nvSpPr>
          <p:cNvPr id="13" name="TextBox 12"/>
          <p:cNvSpPr txBox="1"/>
          <p:nvPr/>
        </p:nvSpPr>
        <p:spPr>
          <a:xfrm>
            <a:off x="304800" y="3286673"/>
            <a:ext cx="4552362" cy="830997"/>
          </a:xfrm>
          <a:prstGeom prst="rect">
            <a:avLst/>
          </a:prstGeom>
          <a:solidFill>
            <a:srgbClr val="7D4318">
              <a:alpha val="40000"/>
            </a:srgbClr>
          </a:solidFill>
          <a:effectLst>
            <a:softEdge rad="254000"/>
          </a:effectLst>
        </p:spPr>
        <p:txBody>
          <a:bodyPr wrap="square" rtlCol="0">
            <a:spAutoFit/>
            <a:scene3d>
              <a:camera prst="orthographicFront"/>
              <a:lightRig rig="threePt" dir="t"/>
            </a:scene3d>
            <a:sp3d prstMaterial="matte"/>
          </a:bodyPr>
          <a:lstStyle/>
          <a:p>
            <a:pPr marL="685800" indent="-640080" algn="just">
              <a:buClr>
                <a:srgbClr val="FFFF00"/>
              </a:buClr>
              <a:buFont typeface="Wingdings" panose="05000000000000000000" pitchFamily="2" charset="2"/>
              <a:buChar char="ü"/>
            </a:pPr>
            <a:r>
              <a:rPr lang="en-US" sz="4800" b="1" dirty="0" smtClean="0">
                <a:ln w="6350">
                  <a:solidFill>
                    <a:srgbClr val="350304"/>
                  </a:solidFill>
                </a:ln>
                <a:solidFill>
                  <a:schemeClr val="bg1"/>
                </a:solidFill>
                <a:effectLst>
                  <a:outerShdw blurRad="50800" dist="50800" dir="18900000" algn="bl" rotWithShape="0">
                    <a:prstClr val="black"/>
                  </a:outerShdw>
                </a:effectLst>
                <a:latin typeface="Agency FB" panose="020B0503020202020204" pitchFamily="34" charset="0"/>
                <a:cs typeface="Times New Roman" panose="02020603050405020304" pitchFamily="18" charset="0"/>
              </a:rPr>
              <a:t>One of the Twelve</a:t>
            </a:r>
            <a:endParaRPr lang="en-US" sz="4800" b="1" dirty="0">
              <a:ln w="6350">
                <a:solidFill>
                  <a:srgbClr val="350304"/>
                </a:solidFill>
              </a:ln>
              <a:solidFill>
                <a:srgbClr val="FFFF00"/>
              </a:solidFill>
              <a:effectLst>
                <a:outerShdw blurRad="50800" dist="50800" dir="189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304800" y="4210983"/>
            <a:ext cx="4273320" cy="830997"/>
          </a:xfrm>
          <a:prstGeom prst="rect">
            <a:avLst/>
          </a:prstGeom>
          <a:solidFill>
            <a:srgbClr val="7D4318">
              <a:alpha val="40000"/>
            </a:srgbClr>
          </a:solidFill>
          <a:effectLst>
            <a:softEdge rad="254000"/>
          </a:effectLst>
        </p:spPr>
        <p:txBody>
          <a:bodyPr wrap="square" rtlCol="0">
            <a:spAutoFit/>
            <a:scene3d>
              <a:camera prst="orthographicFront"/>
              <a:lightRig rig="threePt" dir="t"/>
            </a:scene3d>
            <a:sp3d prstMaterial="matte"/>
          </a:bodyPr>
          <a:lstStyle/>
          <a:p>
            <a:pPr marL="685800" indent="-640080" algn="just">
              <a:buClr>
                <a:srgbClr val="FFFF00"/>
              </a:buClr>
              <a:buFont typeface="Wingdings" panose="05000000000000000000" pitchFamily="2" charset="2"/>
              <a:buChar char="ü"/>
            </a:pPr>
            <a:r>
              <a:rPr lang="en-US" sz="4800" b="1" dirty="0" smtClean="0">
                <a:ln w="6350">
                  <a:solidFill>
                    <a:srgbClr val="350304"/>
                  </a:solidFill>
                </a:ln>
                <a:solidFill>
                  <a:schemeClr val="bg1"/>
                </a:solidFill>
                <a:effectLst>
                  <a:outerShdw blurRad="50800" dist="50800" dir="18900000" algn="bl" rotWithShape="0">
                    <a:prstClr val="black"/>
                  </a:outerShdw>
                </a:effectLst>
                <a:latin typeface="Agency FB" panose="020B0503020202020204" pitchFamily="34" charset="0"/>
                <a:cs typeface="Times New Roman" panose="02020603050405020304" pitchFamily="18" charset="0"/>
              </a:rPr>
              <a:t>Brother Andrew</a:t>
            </a:r>
            <a:endParaRPr lang="en-US" sz="4800" b="1" dirty="0">
              <a:ln w="6350">
                <a:solidFill>
                  <a:srgbClr val="350304"/>
                </a:solidFill>
              </a:ln>
              <a:solidFill>
                <a:srgbClr val="FFFF00"/>
              </a:solidFill>
              <a:effectLst>
                <a:outerShdw blurRad="50800" dist="50800" dir="189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304800" y="5152561"/>
            <a:ext cx="3143736" cy="830997"/>
          </a:xfrm>
          <a:prstGeom prst="rect">
            <a:avLst/>
          </a:prstGeom>
          <a:solidFill>
            <a:srgbClr val="7D4318">
              <a:alpha val="40000"/>
            </a:srgbClr>
          </a:solidFill>
          <a:effectLst>
            <a:softEdge rad="254000"/>
          </a:effectLst>
        </p:spPr>
        <p:txBody>
          <a:bodyPr wrap="square" rtlCol="0">
            <a:spAutoFit/>
            <a:scene3d>
              <a:camera prst="orthographicFront"/>
              <a:lightRig rig="threePt" dir="t"/>
            </a:scene3d>
            <a:sp3d prstMaterial="matte"/>
          </a:bodyPr>
          <a:lstStyle/>
          <a:p>
            <a:pPr marL="685800" indent="-640080" algn="just">
              <a:buClr>
                <a:srgbClr val="FFFF00"/>
              </a:buClr>
              <a:buFont typeface="Wingdings" panose="05000000000000000000" pitchFamily="2" charset="2"/>
              <a:buChar char="ü"/>
            </a:pPr>
            <a:r>
              <a:rPr lang="en-US" sz="4800" b="1" dirty="0" smtClean="0">
                <a:ln w="6350">
                  <a:solidFill>
                    <a:srgbClr val="350304"/>
                  </a:solidFill>
                </a:ln>
                <a:solidFill>
                  <a:schemeClr val="bg1"/>
                </a:solidFill>
                <a:effectLst>
                  <a:outerShdw blurRad="50800" dist="50800" dir="18900000" algn="bl" rotWithShape="0">
                    <a:prstClr val="black"/>
                  </a:outerShdw>
                </a:effectLst>
                <a:latin typeface="Agency FB" panose="020B0503020202020204" pitchFamily="34" charset="0"/>
                <a:cs typeface="Times New Roman" panose="02020603050405020304" pitchFamily="18" charset="0"/>
              </a:rPr>
              <a:t>Fisherman</a:t>
            </a:r>
            <a:endParaRPr lang="en-US" sz="4800" b="1" dirty="0">
              <a:ln w="6350">
                <a:solidFill>
                  <a:srgbClr val="350304"/>
                </a:solidFill>
              </a:ln>
              <a:solidFill>
                <a:srgbClr val="FFFF00"/>
              </a:solidFill>
              <a:effectLst>
                <a:outerShdw blurRad="50800" dist="50800" dir="189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304800" y="6030728"/>
            <a:ext cx="2491525" cy="830997"/>
          </a:xfrm>
          <a:prstGeom prst="rect">
            <a:avLst/>
          </a:prstGeom>
          <a:solidFill>
            <a:srgbClr val="7D4318">
              <a:alpha val="40000"/>
            </a:srgbClr>
          </a:solidFill>
          <a:effectLst>
            <a:softEdge rad="254000"/>
          </a:effectLst>
        </p:spPr>
        <p:txBody>
          <a:bodyPr wrap="square" rtlCol="0">
            <a:spAutoFit/>
            <a:scene3d>
              <a:camera prst="orthographicFront"/>
              <a:lightRig rig="threePt" dir="t"/>
            </a:scene3d>
            <a:sp3d prstMaterial="matte"/>
          </a:bodyPr>
          <a:lstStyle/>
          <a:p>
            <a:pPr marL="685800" indent="-640080" algn="just">
              <a:buClr>
                <a:srgbClr val="FFFF00"/>
              </a:buClr>
              <a:buFont typeface="Wingdings" panose="05000000000000000000" pitchFamily="2" charset="2"/>
              <a:buChar char="ü"/>
            </a:pPr>
            <a:r>
              <a:rPr lang="en-US" sz="4800" b="1" dirty="0" smtClean="0">
                <a:ln w="6350">
                  <a:solidFill>
                    <a:srgbClr val="350304"/>
                  </a:solidFill>
                </a:ln>
                <a:solidFill>
                  <a:schemeClr val="bg1"/>
                </a:solidFill>
                <a:effectLst>
                  <a:outerShdw blurRad="50800" dist="50800" dir="18900000" algn="bl" rotWithShape="0">
                    <a:prstClr val="black"/>
                  </a:outerShdw>
                </a:effectLst>
                <a:latin typeface="Agency FB" panose="020B0503020202020204" pitchFamily="34" charset="0"/>
                <a:cs typeface="Times New Roman" panose="02020603050405020304" pitchFamily="18" charset="0"/>
              </a:rPr>
              <a:t>Galilean</a:t>
            </a:r>
            <a:endParaRPr lang="en-US" sz="4800" b="1" dirty="0">
              <a:ln w="6350">
                <a:solidFill>
                  <a:srgbClr val="350304"/>
                </a:solidFill>
              </a:ln>
              <a:solidFill>
                <a:srgbClr val="FFFF00"/>
              </a:solidFill>
              <a:effectLst>
                <a:outerShdw blurRad="50800" dist="50800" dir="189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18" name="TextBox 1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33151560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par>
                                <p:cTn id="8" presetID="2" presetClass="entr" presetSubtype="2"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750" fill="hold"/>
                                        <p:tgtEl>
                                          <p:spTgt spid="2"/>
                                        </p:tgtEl>
                                        <p:attrNameLst>
                                          <p:attrName>ppt_x</p:attrName>
                                        </p:attrNameLst>
                                      </p:cBhvr>
                                      <p:tavLst>
                                        <p:tav tm="0">
                                          <p:val>
                                            <p:strVal val="1+#ppt_w/2"/>
                                          </p:val>
                                        </p:tav>
                                        <p:tav tm="100000">
                                          <p:val>
                                            <p:strVal val="#ppt_x"/>
                                          </p:val>
                                        </p:tav>
                                      </p:tavLst>
                                    </p:anim>
                                    <p:anim calcmode="lin" valueType="num">
                                      <p:cBhvr additive="base">
                                        <p:cTn id="11" dur="7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75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75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75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1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18892" y="1274600"/>
            <a:ext cx="8794124" cy="89255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is the Salvation of the Soul</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42900" y="2328937"/>
            <a:ext cx="8458200" cy="4247317"/>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52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Salvation of the soul is </a:t>
            </a:r>
            <a:r>
              <a:rPr lang="en-US" sz="5200" b="1" u="sng"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regeneration of the soul, which occurs as a result of faith alone, in Christ alone, which Peter presumes to be a thing of the past. </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32427147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18892" y="1274600"/>
            <a:ext cx="8794124" cy="89255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is the Salvation of the Soul</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42900" y="2328937"/>
            <a:ext cx="8458200" cy="4093428"/>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Salvation </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is treated both as a </a:t>
            </a:r>
            <a:r>
              <a:rPr lang="en-US" sz="5200" b="1" u="sng"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future</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reality (“ready to be revealed”) and as </a:t>
            </a:r>
            <a:r>
              <a:rPr lang="en-US" sz="5200" b="1" u="sng"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presently</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being effected (“though now… receiving the end of your faith”, </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 8-9</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36978612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18892" y="1271989"/>
            <a:ext cx="8794124" cy="89255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is the Salvation of the Soul</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0016" y="2221935"/>
            <a:ext cx="8648701" cy="4524315"/>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Salvation of the soul is the </a:t>
            </a:r>
            <a:r>
              <a:rPr lang="en-US" sz="48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total transforming work </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God upon our lives, which is </a:t>
            </a:r>
            <a:r>
              <a:rPr lang="en-US" sz="4800" b="1" u="sng"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presently</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being realized in the midst of Christ like suffering, and which in the </a:t>
            </a:r>
            <a:r>
              <a:rPr lang="en-US" sz="4800" b="1" u="sng"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future</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will be unveiled in Christ like glory.</a:t>
            </a:r>
            <a:endParaRPr lang="en-US" sz="48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52626043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18892" y="1271989"/>
            <a:ext cx="8794124" cy="89255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is the Salvation of the Soul</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0016" y="2221935"/>
            <a:ext cx="8648701" cy="4093428"/>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52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Salvation of the soul is </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goal our faith</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but we are actually in the process </a:t>
            </a:r>
            <a:r>
              <a:rPr lang="en-US" sz="5200" b="1" u="sng"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presently</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realizing it through suffering and learning submission.</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064386993"/>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74938" y="2249394"/>
            <a:ext cx="8794124" cy="3323987"/>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a:t>
            </a:r>
            <a:r>
              <a:rPr lang="en-US" sz="52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whoever desires to </a:t>
            </a:r>
            <a:r>
              <a:rPr lang="en-US" sz="5200" b="1" u="sng"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save</a:t>
            </a:r>
            <a:r>
              <a:rPr lang="en-US" sz="52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his</a:t>
            </a:r>
            <a:r>
              <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life </a:t>
            </a:r>
            <a:r>
              <a:rPr lang="en-US" sz="54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5400" b="1" dirty="0" err="1"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psuche</a:t>
            </a:r>
            <a:r>
              <a:rPr lang="en-US" sz="54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will </a:t>
            </a:r>
            <a:r>
              <a:rPr lang="en-US" sz="52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lose </a:t>
            </a:r>
            <a:r>
              <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a:t>
            </a:r>
            <a:r>
              <a:rPr lang="en-US" sz="52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but whoever loses his </a:t>
            </a:r>
            <a:r>
              <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life</a:t>
            </a:r>
            <a:r>
              <a:rPr lang="en-US" sz="52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err="1"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psuche</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a:t>
            </a:r>
            <a:r>
              <a:rPr lang="en-US" sz="52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My sake and the gospel's will </a:t>
            </a:r>
            <a:r>
              <a:rPr lang="en-US" sz="5200" b="1" u="sng"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save</a:t>
            </a:r>
            <a:r>
              <a:rPr lang="en-US" sz="52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(Mark 8:35)</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3236" y="1217120"/>
            <a:ext cx="8794124" cy="89255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Derived from the Teachings of Jesus</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3248250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1250"/>
                            </p:stCondLst>
                            <p:childTnLst>
                              <p:par>
                                <p:cTn id="9" presetID="22" presetClass="entr" presetSubtype="8"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74938" y="2245101"/>
            <a:ext cx="8794124" cy="4093428"/>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a:t>
            </a:r>
            <a:r>
              <a:rPr lang="en-US" sz="52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will it profit a man if he gains the whole world, and loses his own </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soul</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Or </a:t>
            </a:r>
            <a:r>
              <a:rPr lang="en-US" sz="52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will a man give in exchange for his </a:t>
            </a:r>
            <a:r>
              <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soul</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(Mark 8:36-37)</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3236" y="1217120"/>
            <a:ext cx="8794124" cy="89255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Derived from the Teachings of Jesus</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333783298"/>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74938" y="1504445"/>
            <a:ext cx="8794124" cy="2923877"/>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souls</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err="1"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psuche</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4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breath of life; the vital force which animates the body and shows itself in </a:t>
            </a:r>
            <a:r>
              <a:rPr lang="en-US" sz="44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breathing. The </a:t>
            </a:r>
            <a:r>
              <a:rPr lang="en-US" sz="44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seat of the feelings, desires, </a:t>
            </a:r>
            <a:r>
              <a:rPr lang="en-US" sz="44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affections. </a:t>
            </a:r>
            <a:endParaRPr lang="en-US" sz="44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18892" y="4573760"/>
            <a:ext cx="8794124" cy="89255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spirit</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err="1"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pneuma</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 movement of air  </a:t>
            </a:r>
          </a:p>
        </p:txBody>
      </p:sp>
      <p:sp>
        <p:nvSpPr>
          <p:cNvPr id="11" name="TextBox 10"/>
          <p:cNvSpPr txBox="1"/>
          <p:nvPr/>
        </p:nvSpPr>
        <p:spPr>
          <a:xfrm>
            <a:off x="174938" y="5611750"/>
            <a:ext cx="8794124" cy="830997"/>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life</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800" b="1" dirty="0" err="1"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zoe</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animals have “</a:t>
            </a:r>
            <a:r>
              <a:rPr lang="en-US" sz="4800" b="1" dirty="0" err="1"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zoe</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p>
        </p:txBody>
      </p:sp>
    </p:spTree>
    <p:extLst>
      <p:ext uri="{BB962C8B-B14F-4D97-AF65-F5344CB8AC3E}">
        <p14:creationId xmlns:p14="http://schemas.microsoft.com/office/powerpoint/2010/main" val="16483744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2584093" y="2329935"/>
            <a:ext cx="4273907" cy="1200329"/>
          </a:xfrm>
          <a:prstGeom prst="rect">
            <a:avLst/>
          </a:prstGeom>
          <a:solidFill>
            <a:srgbClr val="CEA35D">
              <a:alpha val="40000"/>
            </a:srgbClr>
          </a:solidFill>
          <a:effectLst>
            <a:softEdge rad="254000"/>
          </a:effectLst>
        </p:spPr>
        <p:txBody>
          <a:bodyPr wrap="square" rtlCol="0">
            <a:spAutoFit/>
            <a:scene3d>
              <a:camera prst="orthographicFront"/>
              <a:lightRig rig="threePt" dir="t"/>
            </a:scene3d>
            <a:sp3d prstMaterial="matte"/>
          </a:bodyPr>
          <a:lstStyle/>
          <a:p>
            <a:pPr algn="just"/>
            <a:r>
              <a:rPr lang="en-US" sz="72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Luke </a:t>
            </a:r>
            <a:r>
              <a:rPr lang="en-US" sz="66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12:13-21</a:t>
            </a:r>
            <a:endParaRPr lang="en-US" sz="66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3236" y="1217120"/>
            <a:ext cx="8794124" cy="830997"/>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Illustrated in the Parable of the Rich Fool:</a:t>
            </a:r>
            <a:endParaRPr lang="en-US" sz="48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5125082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1250"/>
                            </p:stCondLst>
                            <p:childTnLst>
                              <p:par>
                                <p:cTn id="9" presetID="55" presetClass="entr" presetSubtype="0" fill="hold" grpId="0" nodeType="afterEffect">
                                  <p:stCondLst>
                                    <p:cond delay="75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strVal val="#ppt_w*0.70"/>
                                          </p:val>
                                        </p:tav>
                                        <p:tav tm="100000">
                                          <p:val>
                                            <p:strVal val="#ppt_w"/>
                                          </p:val>
                                        </p:tav>
                                      </p:tavLst>
                                    </p:anim>
                                    <p:anim calcmode="lin" valueType="num">
                                      <p:cBhvr>
                                        <p:cTn id="12" dur="1000" fill="hold"/>
                                        <p:tgtEl>
                                          <p:spTgt spid="12"/>
                                        </p:tgtEl>
                                        <p:attrNameLst>
                                          <p:attrName>ppt_h</p:attrName>
                                        </p:attrNameLst>
                                      </p:cBhvr>
                                      <p:tavLst>
                                        <p:tav tm="0">
                                          <p:val>
                                            <p:strVal val="#ppt_h"/>
                                          </p:val>
                                        </p:tav>
                                        <p:tav tm="100000">
                                          <p:val>
                                            <p:strVal val="#ppt_h"/>
                                          </p:val>
                                        </p:tav>
                                      </p:tavLst>
                                    </p:anim>
                                    <p:animEffect transition="in" filter="fade">
                                      <p:cBhvr>
                                        <p:cTn id="1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304800" y="2195205"/>
            <a:ext cx="8608216" cy="3785652"/>
          </a:xfrm>
          <a:prstGeom prst="rect">
            <a:avLst/>
          </a:prstGeom>
          <a:solidFill>
            <a:srgbClr val="401206">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a:t>
            </a:r>
            <a:r>
              <a:rPr lang="en-US" sz="4800" b="1" i="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Jesus</a:t>
            </a:r>
            <a:r>
              <a:rPr lang="en-US" sz="48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said </a:t>
            </a:r>
            <a:r>
              <a:rPr lang="en-US" sz="48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them, </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‘Take </a:t>
            </a:r>
            <a:r>
              <a:rPr lang="en-US" sz="48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heed and beware of covetousness, for one's life </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err="1"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zoe</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does </a:t>
            </a:r>
            <a:r>
              <a:rPr lang="en-US" sz="48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 consist in the abundance of the things he </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possesses.” </a:t>
            </a:r>
            <a:r>
              <a:rPr lang="en-US" sz="4800" b="1" dirty="0" smtClean="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Then </a:t>
            </a:r>
            <a:r>
              <a:rPr lang="en-US" sz="4800" b="1" dirty="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spoke a parable to them, saying</a:t>
            </a:r>
            <a:r>
              <a:rPr lang="en-US" sz="4800" b="1" dirty="0" smtClean="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3236" y="1217120"/>
            <a:ext cx="8794124" cy="830997"/>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Illustrated in the Parable of the Rich Fool:</a:t>
            </a:r>
            <a:endParaRPr lang="en-US" sz="48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5476852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74938" y="1101887"/>
            <a:ext cx="8794124" cy="5632311"/>
          </a:xfrm>
          <a:prstGeom prst="rect">
            <a:avLst/>
          </a:prstGeom>
          <a:solidFill>
            <a:srgbClr val="401206">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000" b="1" dirty="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ground of a certain rich man yielded plentifully. </a:t>
            </a:r>
            <a:r>
              <a:rPr lang="en-US" sz="4000" b="1" dirty="0" smtClean="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a:t>
            </a:r>
            <a:r>
              <a:rPr lang="en-US" sz="4000" b="1" dirty="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thought within himself, saying, 'What shall I do, since I have no room to store my crops?'  </a:t>
            </a:r>
            <a:r>
              <a:rPr lang="en-US" sz="4000" b="1" dirty="0" smtClean="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 </a:t>
            </a:r>
            <a:r>
              <a:rPr lang="en-US" sz="4000" b="1" dirty="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said, 'I will do this: I will pull down my barns and build greater, and there I will store all my crops and my </a:t>
            </a:r>
            <a:r>
              <a:rPr lang="en-US" sz="4000" b="1" dirty="0" smtClean="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good.</a:t>
            </a:r>
            <a:r>
              <a:rPr lang="en-US" sz="4000" b="1" dirty="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I will say to my </a:t>
            </a:r>
            <a:r>
              <a:rPr lang="en-US" sz="4000" b="1" dirty="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soul</a:t>
            </a:r>
            <a:r>
              <a:rPr lang="en-US" sz="4000" b="1" dirty="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000" b="1" dirty="0" err="1">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psuche</a:t>
            </a:r>
            <a:r>
              <a:rPr lang="en-US" sz="40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000" b="1" dirty="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Soul</a:t>
            </a:r>
            <a:r>
              <a:rPr lang="en-US" sz="4000" b="1" dirty="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you have many goods laid up for many years; take your ease; eat, drink, and be merry</a:t>
            </a:r>
            <a:r>
              <a:rPr lang="en-US" sz="4000" b="1" dirty="0" smtClean="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(12:16-19)</a:t>
            </a:r>
            <a:endParaRPr lang="en-US" sz="4000" b="1" dirty="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33598594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2309861"/>
            <a:ext cx="3108533" cy="4381463"/>
          </a:xfrm>
          <a:prstGeom prst="rect">
            <a:avLst/>
          </a:prstGeom>
          <a:effectLst>
            <a:softEdge rad="127000"/>
          </a:effectLst>
        </p:spPr>
      </p:pic>
      <p:sp>
        <p:nvSpPr>
          <p:cNvPr id="13" name="TextBox 12"/>
          <p:cNvSpPr txBox="1"/>
          <p:nvPr/>
        </p:nvSpPr>
        <p:spPr>
          <a:xfrm>
            <a:off x="304800" y="3288426"/>
            <a:ext cx="4722415" cy="830997"/>
          </a:xfrm>
          <a:prstGeom prst="rect">
            <a:avLst/>
          </a:prstGeom>
          <a:solidFill>
            <a:srgbClr val="7D4318">
              <a:alpha val="40000"/>
            </a:srgbClr>
          </a:solidFill>
          <a:effectLst>
            <a:softEdge rad="254000"/>
          </a:effectLst>
        </p:spPr>
        <p:txBody>
          <a:bodyPr wrap="square" rtlCol="0">
            <a:spAutoFit/>
            <a:scene3d>
              <a:camera prst="orthographicFront"/>
              <a:lightRig rig="threePt" dir="t"/>
            </a:scene3d>
            <a:sp3d prstMaterial="matte"/>
          </a:bodyPr>
          <a:lstStyle/>
          <a:p>
            <a:pPr marL="685800" indent="-640080" algn="just">
              <a:buClr>
                <a:srgbClr val="FFFF00"/>
              </a:buClr>
              <a:buFont typeface="Wingdings" panose="05000000000000000000" pitchFamily="2" charset="2"/>
              <a:buChar char="ü"/>
            </a:pPr>
            <a:r>
              <a:rPr lang="en-US" sz="4800" b="1" dirty="0" smtClean="0">
                <a:ln w="6350">
                  <a:solidFill>
                    <a:srgbClr val="350304"/>
                  </a:solidFill>
                </a:ln>
                <a:solidFill>
                  <a:schemeClr val="bg1"/>
                </a:solidFill>
                <a:effectLst>
                  <a:outerShdw blurRad="50800" dist="50800" dir="18900000" algn="bl" rotWithShape="0">
                    <a:prstClr val="black"/>
                  </a:outerShdw>
                </a:effectLst>
                <a:latin typeface="Agency FB" panose="020B0503020202020204" pitchFamily="34" charset="0"/>
                <a:cs typeface="Times New Roman" panose="02020603050405020304" pitchFamily="18" charset="0"/>
              </a:rPr>
              <a:t>Walked with Jesus</a:t>
            </a:r>
            <a:endParaRPr lang="en-US" sz="4800" b="1" dirty="0">
              <a:ln w="6350">
                <a:solidFill>
                  <a:srgbClr val="350304"/>
                </a:solidFill>
              </a:ln>
              <a:solidFill>
                <a:srgbClr val="FFFF00"/>
              </a:solidFill>
              <a:effectLst>
                <a:outerShdw blurRad="50800" dist="50800" dir="189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304800" y="4159035"/>
            <a:ext cx="4495799" cy="830997"/>
          </a:xfrm>
          <a:prstGeom prst="rect">
            <a:avLst/>
          </a:prstGeom>
          <a:solidFill>
            <a:srgbClr val="7D4318">
              <a:alpha val="40000"/>
            </a:srgbClr>
          </a:solidFill>
          <a:effectLst>
            <a:softEdge rad="254000"/>
          </a:effectLst>
        </p:spPr>
        <p:txBody>
          <a:bodyPr wrap="square" rtlCol="0">
            <a:spAutoFit/>
            <a:scene3d>
              <a:camera prst="orthographicFront"/>
              <a:lightRig rig="threePt" dir="t"/>
            </a:scene3d>
            <a:sp3d prstMaterial="matte"/>
          </a:bodyPr>
          <a:lstStyle/>
          <a:p>
            <a:pPr marL="685800" indent="-640080" algn="just">
              <a:buClr>
                <a:srgbClr val="FFFF00"/>
              </a:buClr>
              <a:buFont typeface="Wingdings" panose="05000000000000000000" pitchFamily="2" charset="2"/>
              <a:buChar char="ü"/>
            </a:pPr>
            <a:r>
              <a:rPr lang="en-US" sz="4800" b="1" dirty="0" smtClean="0">
                <a:ln w="6350">
                  <a:solidFill>
                    <a:srgbClr val="350304"/>
                  </a:solidFill>
                </a:ln>
                <a:solidFill>
                  <a:schemeClr val="bg1"/>
                </a:solidFill>
                <a:effectLst>
                  <a:outerShdw blurRad="50800" dist="50800" dir="18900000" algn="bl" rotWithShape="0">
                    <a:prstClr val="black"/>
                  </a:outerShdw>
                </a:effectLst>
                <a:latin typeface="Agency FB" panose="020B0503020202020204" pitchFamily="34" charset="0"/>
                <a:cs typeface="Times New Roman" panose="02020603050405020304" pitchFamily="18" charset="0"/>
              </a:rPr>
              <a:t>Walked on Water</a:t>
            </a:r>
            <a:endParaRPr lang="en-US" sz="4800" b="1" dirty="0">
              <a:ln w="6350">
                <a:solidFill>
                  <a:srgbClr val="350304"/>
                </a:solidFill>
              </a:ln>
              <a:solidFill>
                <a:srgbClr val="FFFF00"/>
              </a:solidFill>
              <a:effectLst>
                <a:outerShdw blurRad="50800" dist="50800" dir="189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304800" y="5096374"/>
            <a:ext cx="3770452" cy="830997"/>
          </a:xfrm>
          <a:prstGeom prst="rect">
            <a:avLst/>
          </a:prstGeom>
          <a:solidFill>
            <a:srgbClr val="7D4318">
              <a:alpha val="40000"/>
            </a:srgbClr>
          </a:solidFill>
          <a:effectLst>
            <a:softEdge rad="254000"/>
          </a:effectLst>
        </p:spPr>
        <p:txBody>
          <a:bodyPr wrap="square" rtlCol="0">
            <a:spAutoFit/>
            <a:scene3d>
              <a:camera prst="orthographicFront"/>
              <a:lightRig rig="threePt" dir="t"/>
            </a:scene3d>
            <a:sp3d prstMaterial="matte"/>
          </a:bodyPr>
          <a:lstStyle/>
          <a:p>
            <a:pPr marL="685800" indent="-640080" algn="just">
              <a:buClr>
                <a:srgbClr val="FFFF00"/>
              </a:buClr>
              <a:buFont typeface="Wingdings" panose="05000000000000000000" pitchFamily="2" charset="2"/>
              <a:buChar char="ü"/>
            </a:pPr>
            <a:r>
              <a:rPr lang="en-US" sz="4800" b="1" dirty="0" smtClean="0">
                <a:ln w="6350">
                  <a:solidFill>
                    <a:srgbClr val="350304"/>
                  </a:solidFill>
                </a:ln>
                <a:solidFill>
                  <a:schemeClr val="bg1"/>
                </a:solidFill>
                <a:effectLst>
                  <a:outerShdw blurRad="50800" dist="50800" dir="18900000" algn="bl" rotWithShape="0">
                    <a:prstClr val="black"/>
                  </a:outerShdw>
                </a:effectLst>
                <a:latin typeface="Agency FB" panose="020B0503020202020204" pitchFamily="34" charset="0"/>
                <a:cs typeface="Times New Roman" panose="02020603050405020304" pitchFamily="18" charset="0"/>
              </a:rPr>
              <a:t>Saw His Glory</a:t>
            </a:r>
            <a:endParaRPr lang="en-US" sz="4800" b="1" dirty="0">
              <a:ln w="6350">
                <a:solidFill>
                  <a:srgbClr val="350304"/>
                </a:solidFill>
              </a:ln>
              <a:solidFill>
                <a:srgbClr val="FFFF00"/>
              </a:solidFill>
              <a:effectLst>
                <a:outerShdw blurRad="50800" dist="50800" dir="189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275576" y="5996466"/>
            <a:ext cx="6137439" cy="830997"/>
          </a:xfrm>
          <a:prstGeom prst="rect">
            <a:avLst/>
          </a:prstGeom>
          <a:solidFill>
            <a:srgbClr val="7D4318">
              <a:alpha val="40000"/>
            </a:srgbClr>
          </a:solidFill>
          <a:effectLst>
            <a:softEdge rad="254000"/>
          </a:effectLst>
        </p:spPr>
        <p:txBody>
          <a:bodyPr wrap="square" rtlCol="0">
            <a:spAutoFit/>
            <a:scene3d>
              <a:camera prst="orthographicFront"/>
              <a:lightRig rig="threePt" dir="t"/>
            </a:scene3d>
            <a:sp3d prstMaterial="matte"/>
          </a:bodyPr>
          <a:lstStyle/>
          <a:p>
            <a:pPr marL="685800" indent="-640080" algn="just">
              <a:buClr>
                <a:srgbClr val="FFFF00"/>
              </a:buClr>
              <a:buFont typeface="Wingdings" panose="05000000000000000000" pitchFamily="2" charset="2"/>
              <a:buChar char="ü"/>
            </a:pPr>
            <a:r>
              <a:rPr lang="en-US" sz="4800" b="1" dirty="0" smtClean="0">
                <a:ln w="6350">
                  <a:solidFill>
                    <a:srgbClr val="350304"/>
                  </a:solidFill>
                </a:ln>
                <a:solidFill>
                  <a:schemeClr val="bg1"/>
                </a:solidFill>
                <a:effectLst>
                  <a:outerShdw blurRad="50800" dist="50800" dir="18900000" algn="bl" rotWithShape="0">
                    <a:prstClr val="black"/>
                  </a:outerShdw>
                </a:effectLst>
                <a:latin typeface="Agency FB" panose="020B0503020202020204" pitchFamily="34" charset="0"/>
                <a:cs typeface="Times New Roman" panose="02020603050405020304" pitchFamily="18" charset="0"/>
              </a:rPr>
              <a:t>Witnessed His Sufferings</a:t>
            </a:r>
            <a:endParaRPr lang="en-US" sz="4800" b="1" dirty="0">
              <a:ln w="6350">
                <a:solidFill>
                  <a:srgbClr val="350304"/>
                </a:solidFill>
              </a:ln>
              <a:solidFill>
                <a:srgbClr val="FFFF00"/>
              </a:solidFill>
              <a:effectLst>
                <a:outerShdw blurRad="50800" dist="50800" dir="189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304800" y="1432698"/>
            <a:ext cx="5638799" cy="1754326"/>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“Peter</a:t>
            </a:r>
            <a:r>
              <a:rPr lang="en-US" sz="5400" b="1" dirty="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an apostle of Jesus </a:t>
            </a:r>
            <a:r>
              <a:rPr lang="en-US" sz="5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Christ…” </a:t>
            </a:r>
            <a:r>
              <a:rPr lang="en-US" sz="54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(1:1a)</a:t>
            </a:r>
            <a:endParaRPr lang="en-US" sz="54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19" name="TextBox 18"/>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10278931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75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207504" y="2190901"/>
            <a:ext cx="8794124" cy="4524315"/>
          </a:xfrm>
          <a:prstGeom prst="rect">
            <a:avLst/>
          </a:prstGeom>
          <a:solidFill>
            <a:srgbClr val="401206">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t>
            </a:r>
            <a:r>
              <a:rPr lang="en-US" sz="4800" b="1" dirty="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 said to him, 'Fool! This night your </a:t>
            </a:r>
            <a:r>
              <a:rPr lang="en-US" sz="4800" b="1" dirty="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soul</a:t>
            </a:r>
            <a:r>
              <a:rPr lang="en-US" sz="4800" b="1" dirty="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will be required of you; then whose will those things be which you have provided?'  </a:t>
            </a:r>
            <a:r>
              <a:rPr lang="en-US" sz="4800" b="1" dirty="0" smtClean="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 </a:t>
            </a:r>
            <a:r>
              <a:rPr lang="en-US" sz="4800" b="1" dirty="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is he who lays up treasure for himself, and is not rich toward God</a:t>
            </a:r>
            <a:r>
              <a:rPr lang="en-US" sz="4800" b="1" dirty="0" smtClean="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(12:19-21)</a:t>
            </a:r>
            <a:endParaRPr lang="en-US" sz="4400" b="1" dirty="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3236" y="1217120"/>
            <a:ext cx="8794124" cy="830997"/>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Illustrated in the Parable of the Rich Fool:</a:t>
            </a:r>
            <a:endParaRPr lang="en-US" sz="48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35675597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207504" y="2190901"/>
            <a:ext cx="8794124" cy="4524315"/>
          </a:xfrm>
          <a:prstGeom prst="rect">
            <a:avLst/>
          </a:prstGeom>
          <a:solidFill>
            <a:srgbClr val="401206">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parable concentrates on the </a:t>
            </a:r>
            <a:r>
              <a:rPr lang="en-US" sz="4800" b="1" dirty="0" smtClean="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soul</a:t>
            </a:r>
            <a:r>
              <a:rPr lang="en-US" sz="4800" b="1" dirty="0" smtClean="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which has the experience of life (e.g., take rest, eat, drink, be merry, v. 19). But if one lives for such experience alone, death marks the tragic loss and end of the </a:t>
            </a:r>
            <a:r>
              <a:rPr lang="en-US" sz="4800" b="1" dirty="0" smtClean="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soul</a:t>
            </a:r>
            <a:r>
              <a:rPr lang="en-US" sz="4800" b="1" dirty="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end that life.</a:t>
            </a:r>
            <a:endParaRPr lang="en-US" sz="4400" b="1" dirty="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3236" y="1217120"/>
            <a:ext cx="8794124" cy="830997"/>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Illustrated in the Parable of the Rich Fool:</a:t>
            </a:r>
            <a:endParaRPr lang="en-US" sz="48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2314015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207504" y="2190901"/>
            <a:ext cx="8794124" cy="3046988"/>
          </a:xfrm>
          <a:prstGeom prst="rect">
            <a:avLst/>
          </a:prstGeom>
          <a:solidFill>
            <a:srgbClr val="401206">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Conversely, the path of self denial, willing subjection and suffering is the way of real preservation, that is, </a:t>
            </a:r>
            <a:r>
              <a:rPr lang="en-US" sz="4800" b="1" dirty="0" smtClean="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salvation of the soul</a:t>
            </a:r>
            <a:r>
              <a:rPr lang="en-US" sz="4800" b="1" dirty="0" smtClean="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3236" y="1217120"/>
            <a:ext cx="8794124" cy="830997"/>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Illustrated in the Parable of the Rich Fool:</a:t>
            </a:r>
            <a:endParaRPr lang="en-US" sz="48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30746" y="5312317"/>
            <a:ext cx="9013253" cy="1323439"/>
          </a:xfrm>
          <a:prstGeom prst="rect">
            <a:avLst/>
          </a:prstGeom>
          <a:solidFill>
            <a:srgbClr val="401206">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a:t>
            </a:r>
            <a:r>
              <a:rPr lang="en-US" sz="4000" b="1" dirty="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 loves his life will </a:t>
            </a:r>
            <a:r>
              <a:rPr lang="en-US" sz="4000" b="1" dirty="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lose it</a:t>
            </a:r>
            <a:r>
              <a:rPr lang="en-US" sz="4000" b="1" dirty="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he who hates his life in this world </a:t>
            </a:r>
            <a:r>
              <a:rPr lang="en-US" sz="4000" b="1" dirty="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will keep it </a:t>
            </a:r>
            <a:r>
              <a:rPr lang="en-US" sz="4000" b="1" dirty="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eternal </a:t>
            </a:r>
            <a:r>
              <a:rPr lang="en-US" sz="4000" b="1" dirty="0" smtClean="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life.”</a:t>
            </a:r>
            <a:endParaRPr lang="en-US" sz="4000" b="1" dirty="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37665322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18892" y="1271989"/>
            <a:ext cx="8794124" cy="89255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is the Salvation of the Soul</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0016" y="2221935"/>
            <a:ext cx="8648701" cy="2492990"/>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52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52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Salvation of the soul is gaining the fullness of life by denying ourselves, taking up our cross and following Christ.</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25926346"/>
      </p:ext>
    </p:extLst>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18892" y="1271989"/>
            <a:ext cx="8794124" cy="89255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is the Salvation of the Soul</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1" name="TextBox 10"/>
          <p:cNvSpPr txBox="1"/>
          <p:nvPr/>
        </p:nvSpPr>
        <p:spPr>
          <a:xfrm>
            <a:off x="186781" y="2458445"/>
            <a:ext cx="6290145" cy="2585323"/>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54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is no fool to give what he cannot keep to gain what he cannot lose.”</a:t>
            </a:r>
            <a:endParaRPr lang="en-US" sz="54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3" name="AutoShape 2" descr="Image result for Jim and Elisabeth Elliot"/>
          <p:cNvSpPr>
            <a:spLocks noChangeAspect="1" noChangeArrowheads="1"/>
          </p:cNvSpPr>
          <p:nvPr/>
        </p:nvSpPr>
        <p:spPr bwMode="auto">
          <a:xfrm>
            <a:off x="63500" y="-846138"/>
            <a:ext cx="1809750" cy="1771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2395" y="2618179"/>
            <a:ext cx="2137194" cy="2487222"/>
          </a:xfrm>
          <a:prstGeom prst="rect">
            <a:avLst/>
          </a:prstGeom>
          <a:ln w="57150">
            <a:solidFill>
              <a:srgbClr val="401206"/>
            </a:solidFill>
          </a:ln>
          <a:effectLst/>
        </p:spPr>
      </p:pic>
      <p:sp>
        <p:nvSpPr>
          <p:cNvPr id="13" name="TextBox 12"/>
          <p:cNvSpPr txBox="1"/>
          <p:nvPr/>
        </p:nvSpPr>
        <p:spPr>
          <a:xfrm>
            <a:off x="6668680" y="5257800"/>
            <a:ext cx="2200909" cy="830997"/>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Jim Elliot</a:t>
            </a:r>
            <a:endParaRPr lang="en-US" sz="48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7174166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0-#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1+#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2165151" y="2415747"/>
            <a:ext cx="4813697" cy="1569660"/>
          </a:xfrm>
          <a:prstGeom prst="rect">
            <a:avLst/>
          </a:prstGeom>
          <a:solidFill>
            <a:srgbClr val="9C672C">
              <a:alpha val="55000"/>
            </a:srgbClr>
          </a:solidFill>
          <a:effectLst>
            <a:softEdge rad="317500"/>
          </a:effectLst>
        </p:spPr>
        <p:txBody>
          <a:bodyPr wrap="square" rtlCol="0">
            <a:spAutoFit/>
            <a:scene3d>
              <a:camera prst="orthographicFront"/>
              <a:lightRig rig="threePt" dir="t"/>
            </a:scene3d>
            <a:sp3d prstMaterial="matte"/>
          </a:bodyPr>
          <a:lstStyle/>
          <a:p>
            <a:pPr algn="ctr"/>
            <a:r>
              <a:rPr lang="en-US" sz="96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Distinctive</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26510991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strVal val="#ppt_w*0.70"/>
                                          </p:val>
                                        </p:tav>
                                        <p:tav tm="100000">
                                          <p:val>
                                            <p:strVal val="#ppt_w"/>
                                          </p:val>
                                        </p:tav>
                                      </p:tavLst>
                                    </p:anim>
                                    <p:anim calcmode="lin" valueType="num">
                                      <p:cBhvr>
                                        <p:cTn id="8" dur="750" fill="hold"/>
                                        <p:tgtEl>
                                          <p:spTgt spid="11"/>
                                        </p:tgtEl>
                                        <p:attrNameLst>
                                          <p:attrName>ppt_h</p:attrName>
                                        </p:attrNameLst>
                                      </p:cBhvr>
                                      <p:tavLst>
                                        <p:tav tm="0">
                                          <p:val>
                                            <p:strVal val="#ppt_h"/>
                                          </p:val>
                                        </p:tav>
                                        <p:tav tm="100000">
                                          <p:val>
                                            <p:strVal val="#ppt_h"/>
                                          </p:val>
                                        </p:tav>
                                      </p:tavLst>
                                    </p:anim>
                                    <p:animEffect transition="in" filter="fade">
                                      <p:cBhvr>
                                        <p:cTn id="9"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89307" y="1134766"/>
            <a:ext cx="5220893" cy="923330"/>
          </a:xfrm>
          <a:prstGeom prst="rect">
            <a:avLst/>
          </a:prstGeom>
          <a:solidFill>
            <a:srgbClr val="401206">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5400" b="1" u="sng" dirty="0" smtClean="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Motivation for Action</a:t>
            </a:r>
            <a:r>
              <a:rPr lang="en-US" sz="5400" b="1" dirty="0" smtClean="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74938" y="2214777"/>
            <a:ext cx="8794124" cy="3293209"/>
          </a:xfrm>
          <a:prstGeom prst="rect">
            <a:avLst/>
          </a:prstGeom>
          <a:solidFill>
            <a:srgbClr val="401206">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5200" b="1" dirty="0" smtClean="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Paul, John and Peter all call for a life of faith in Christ in obedience to His commands, but the basis of motivation differs among the three.</a:t>
            </a:r>
            <a:endParaRPr lang="en-US" sz="5200" b="1" dirty="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4328442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1250"/>
                            </p:stCondLst>
                            <p:childTnLst>
                              <p:par>
                                <p:cTn id="9" presetID="22" presetClass="entr" presetSubtype="8" fill="hold" grpId="0" nodeType="afterEffect">
                                  <p:stCondLst>
                                    <p:cond delay="75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89307" y="1134766"/>
            <a:ext cx="8794124" cy="923330"/>
          </a:xfrm>
          <a:prstGeom prst="rect">
            <a:avLst/>
          </a:prstGeom>
          <a:solidFill>
            <a:srgbClr val="401206">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5400" b="1" u="sng" dirty="0" smtClean="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Motivation for Action</a:t>
            </a:r>
            <a:r>
              <a:rPr lang="en-US" sz="5400" b="1" dirty="0" smtClean="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5400" b="1" dirty="0" smtClean="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5400" b="1" dirty="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89307" y="2112851"/>
            <a:ext cx="8794124" cy="3046988"/>
          </a:xfrm>
          <a:prstGeom prst="rect">
            <a:avLst/>
          </a:prstGeom>
          <a:solidFill>
            <a:srgbClr val="401206">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Paul</a:t>
            </a:r>
            <a:r>
              <a:rPr lang="en-US" sz="4800" b="1" dirty="0" smtClean="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calls on believers to action based on what God has</a:t>
            </a:r>
            <a:r>
              <a:rPr lang="en-US" sz="4800" b="1" dirty="0" smtClean="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done </a:t>
            </a:r>
            <a:r>
              <a:rPr lang="en-US" sz="4800" b="1" dirty="0" smtClean="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them – He pleads for obedience based on </a:t>
            </a:r>
            <a:r>
              <a:rPr lang="en-US" sz="4800" b="1" dirty="0" smtClean="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justification </a:t>
            </a:r>
            <a:r>
              <a:rPr lang="en-US" sz="4800" b="1" dirty="0" smtClean="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realities</a:t>
            </a:r>
            <a:r>
              <a:rPr lang="en-US" sz="4800" b="1" dirty="0" smtClean="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or positional truths.  </a:t>
            </a:r>
            <a:endParaRPr lang="en-US" sz="4800" b="1" dirty="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2427107" y="5442431"/>
            <a:ext cx="4318524"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rgbClr val="FFFF00"/>
                </a:solidFill>
                <a:effectLst>
                  <a:glow rad="101600">
                    <a:srgbClr val="401206">
                      <a:alpha val="40000"/>
                    </a:srgbClr>
                  </a:glow>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Past Salvation</a:t>
            </a:r>
          </a:p>
        </p:txBody>
      </p:sp>
    </p:spTree>
    <p:extLst>
      <p:ext uri="{BB962C8B-B14F-4D97-AF65-F5344CB8AC3E}">
        <p14:creationId xmlns:p14="http://schemas.microsoft.com/office/powerpoint/2010/main" val="394432966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75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89307" y="1134766"/>
            <a:ext cx="8794124" cy="923330"/>
          </a:xfrm>
          <a:prstGeom prst="rect">
            <a:avLst/>
          </a:prstGeom>
          <a:solidFill>
            <a:srgbClr val="401206">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5400" b="1" u="sng" dirty="0" smtClean="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Motivation for Action</a:t>
            </a:r>
            <a:r>
              <a:rPr lang="en-US" sz="5400" b="1" dirty="0" smtClean="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5400" b="1" dirty="0" smtClean="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4800" b="1" dirty="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89307" y="2080047"/>
            <a:ext cx="8794124" cy="3046988"/>
          </a:xfrm>
          <a:prstGeom prst="rect">
            <a:avLst/>
          </a:prstGeom>
          <a:solidFill>
            <a:srgbClr val="401206">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John</a:t>
            </a:r>
            <a:r>
              <a:rPr lang="en-US" sz="4800" b="1" dirty="0" smtClean="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calls on believers to action based on what God is</a:t>
            </a:r>
            <a:r>
              <a:rPr lang="en-US" sz="4800" b="1" dirty="0" smtClean="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doing </a:t>
            </a:r>
            <a:r>
              <a:rPr lang="en-US" sz="4800" b="1" dirty="0" smtClean="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them – He pleads for obedience based on </a:t>
            </a:r>
            <a:r>
              <a:rPr lang="en-US" sz="4800" b="1" dirty="0" smtClean="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sanctification </a:t>
            </a:r>
            <a:r>
              <a:rPr lang="en-US" sz="4800" b="1" dirty="0" smtClean="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realities.</a:t>
            </a:r>
            <a:endParaRPr lang="en-US" sz="4800" b="1" dirty="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037385" y="5442431"/>
            <a:ext cx="506923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rgbClr val="FFFF00"/>
                </a:solidFill>
                <a:effectLst>
                  <a:glow rad="101600">
                    <a:srgbClr val="401206">
                      <a:alpha val="40000"/>
                    </a:srgbClr>
                  </a:glow>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Present Salvation</a:t>
            </a:r>
          </a:p>
        </p:txBody>
      </p:sp>
    </p:spTree>
    <p:extLst>
      <p:ext uri="{BB962C8B-B14F-4D97-AF65-F5344CB8AC3E}">
        <p14:creationId xmlns:p14="http://schemas.microsoft.com/office/powerpoint/2010/main" val="181162062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7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89307" y="1134766"/>
            <a:ext cx="8794124" cy="923330"/>
          </a:xfrm>
          <a:prstGeom prst="rect">
            <a:avLst/>
          </a:prstGeom>
          <a:solidFill>
            <a:srgbClr val="401206">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5400" b="1" u="sng" dirty="0" smtClean="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Motivation for Action</a:t>
            </a:r>
            <a:r>
              <a:rPr lang="en-US" sz="5400" b="1" dirty="0" smtClean="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4800" b="1" dirty="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74938" y="2088068"/>
            <a:ext cx="8794124" cy="3046988"/>
          </a:xfrm>
          <a:prstGeom prst="rect">
            <a:avLst/>
          </a:prstGeom>
          <a:solidFill>
            <a:srgbClr val="401206">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a:t>
            </a:r>
            <a:r>
              <a:rPr lang="en-US" sz="4800" b="1" dirty="0" smtClean="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calls on believers to action based on what God </a:t>
            </a:r>
            <a:r>
              <a:rPr lang="en-US" sz="4800" b="1" dirty="0" smtClean="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has promised to do </a:t>
            </a:r>
            <a:r>
              <a:rPr lang="en-US" sz="4800" b="1" dirty="0" smtClean="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them – He pleads for obedience based on </a:t>
            </a:r>
            <a:r>
              <a:rPr lang="en-US" sz="4800" b="1" dirty="0" smtClean="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glorification </a:t>
            </a:r>
            <a:r>
              <a:rPr lang="en-US" sz="4800" b="1" dirty="0" smtClean="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realities.</a:t>
            </a:r>
            <a:endParaRPr lang="en-US" sz="4800" b="1" dirty="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132039" y="5442431"/>
            <a:ext cx="4879923"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rgbClr val="FFFF00"/>
                </a:solidFill>
                <a:effectLst>
                  <a:glow rad="101600">
                    <a:srgbClr val="401206">
                      <a:alpha val="40000"/>
                    </a:srgbClr>
                  </a:glow>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Future Salvation</a:t>
            </a:r>
          </a:p>
        </p:txBody>
      </p:sp>
    </p:spTree>
    <p:extLst>
      <p:ext uri="{BB962C8B-B14F-4D97-AF65-F5344CB8AC3E}">
        <p14:creationId xmlns:p14="http://schemas.microsoft.com/office/powerpoint/2010/main" val="74210524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7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2309861"/>
            <a:ext cx="3108533" cy="4381463"/>
          </a:xfrm>
          <a:prstGeom prst="rect">
            <a:avLst/>
          </a:prstGeom>
          <a:effectLst>
            <a:softEdge rad="127000"/>
          </a:effectLst>
        </p:spPr>
      </p:pic>
      <p:sp>
        <p:nvSpPr>
          <p:cNvPr id="13" name="TextBox 12"/>
          <p:cNvSpPr txBox="1"/>
          <p:nvPr/>
        </p:nvSpPr>
        <p:spPr>
          <a:xfrm>
            <a:off x="304800" y="3276538"/>
            <a:ext cx="4648200" cy="830997"/>
          </a:xfrm>
          <a:prstGeom prst="rect">
            <a:avLst/>
          </a:prstGeom>
          <a:solidFill>
            <a:srgbClr val="7D4318">
              <a:alpha val="40000"/>
            </a:srgbClr>
          </a:solidFill>
          <a:effectLst>
            <a:softEdge rad="254000"/>
          </a:effectLst>
        </p:spPr>
        <p:txBody>
          <a:bodyPr wrap="square" rtlCol="0">
            <a:spAutoFit/>
            <a:scene3d>
              <a:camera prst="orthographicFront"/>
              <a:lightRig rig="threePt" dir="t"/>
            </a:scene3d>
            <a:sp3d prstMaterial="matte"/>
          </a:bodyPr>
          <a:lstStyle/>
          <a:p>
            <a:pPr marL="685800" indent="-640080" algn="just">
              <a:buClr>
                <a:srgbClr val="FFFF00"/>
              </a:buClr>
              <a:buFont typeface="Wingdings" panose="05000000000000000000" pitchFamily="2" charset="2"/>
              <a:buChar char="ü"/>
            </a:pPr>
            <a:r>
              <a:rPr lang="en-US" sz="4800" b="1" dirty="0" smtClean="0">
                <a:ln w="6350">
                  <a:solidFill>
                    <a:srgbClr val="350304"/>
                  </a:solidFill>
                </a:ln>
                <a:solidFill>
                  <a:schemeClr val="bg1"/>
                </a:solidFill>
                <a:effectLst>
                  <a:outerShdw blurRad="50800" dist="50800" dir="18900000" algn="bl" rotWithShape="0">
                    <a:prstClr val="black"/>
                  </a:outerShdw>
                </a:effectLst>
                <a:latin typeface="Agency FB" panose="020B0503020202020204" pitchFamily="34" charset="0"/>
                <a:cs typeface="Times New Roman" panose="02020603050405020304" pitchFamily="18" charset="0"/>
              </a:rPr>
              <a:t>Confessed Jesus</a:t>
            </a:r>
            <a:endParaRPr lang="en-US" sz="4800" b="1" dirty="0">
              <a:ln w="6350">
                <a:solidFill>
                  <a:srgbClr val="350304"/>
                </a:solidFill>
              </a:ln>
              <a:solidFill>
                <a:srgbClr val="FFFF00"/>
              </a:solidFill>
              <a:effectLst>
                <a:outerShdw blurRad="50800" dist="50800" dir="189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304801" y="4136406"/>
            <a:ext cx="3810000" cy="830997"/>
          </a:xfrm>
          <a:prstGeom prst="rect">
            <a:avLst/>
          </a:prstGeom>
          <a:solidFill>
            <a:srgbClr val="7D4318">
              <a:alpha val="40000"/>
            </a:srgbClr>
          </a:solidFill>
          <a:effectLst>
            <a:softEdge rad="254000"/>
          </a:effectLst>
        </p:spPr>
        <p:txBody>
          <a:bodyPr wrap="square" rtlCol="0">
            <a:spAutoFit/>
            <a:scene3d>
              <a:camera prst="orthographicFront"/>
              <a:lightRig rig="threePt" dir="t"/>
            </a:scene3d>
            <a:sp3d prstMaterial="matte"/>
          </a:bodyPr>
          <a:lstStyle/>
          <a:p>
            <a:pPr marL="685800" indent="-640080" algn="just">
              <a:buClr>
                <a:srgbClr val="FFFF00"/>
              </a:buClr>
              <a:buFont typeface="Wingdings" panose="05000000000000000000" pitchFamily="2" charset="2"/>
              <a:buChar char="ü"/>
            </a:pPr>
            <a:r>
              <a:rPr lang="en-US" sz="4800" b="1" dirty="0" smtClean="0">
                <a:ln w="6350">
                  <a:solidFill>
                    <a:srgbClr val="350304"/>
                  </a:solidFill>
                </a:ln>
                <a:solidFill>
                  <a:schemeClr val="bg1"/>
                </a:solidFill>
                <a:effectLst>
                  <a:outerShdw blurRad="50800" dist="50800" dir="18900000" algn="bl" rotWithShape="0">
                    <a:prstClr val="black"/>
                  </a:outerShdw>
                </a:effectLst>
                <a:latin typeface="Agency FB" panose="020B0503020202020204" pitchFamily="34" charset="0"/>
                <a:cs typeface="Times New Roman" panose="02020603050405020304" pitchFamily="18" charset="0"/>
              </a:rPr>
              <a:t>Denied Jesus</a:t>
            </a:r>
            <a:endParaRPr lang="en-US" sz="4800" b="1" dirty="0">
              <a:ln w="6350">
                <a:solidFill>
                  <a:srgbClr val="350304"/>
                </a:solidFill>
              </a:ln>
              <a:solidFill>
                <a:srgbClr val="FFFF00"/>
              </a:solidFill>
              <a:effectLst>
                <a:outerShdw blurRad="50800" dist="50800" dir="189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304799" y="5020419"/>
            <a:ext cx="3581401" cy="830997"/>
          </a:xfrm>
          <a:prstGeom prst="rect">
            <a:avLst/>
          </a:prstGeom>
          <a:solidFill>
            <a:srgbClr val="7D4318">
              <a:alpha val="40000"/>
            </a:srgbClr>
          </a:solidFill>
          <a:effectLst>
            <a:softEdge rad="254000"/>
          </a:effectLst>
        </p:spPr>
        <p:txBody>
          <a:bodyPr wrap="square" rtlCol="0">
            <a:spAutoFit/>
            <a:scene3d>
              <a:camera prst="orthographicFront"/>
              <a:lightRig rig="threePt" dir="t"/>
            </a:scene3d>
            <a:sp3d prstMaterial="matte"/>
          </a:bodyPr>
          <a:lstStyle/>
          <a:p>
            <a:pPr marL="685800" indent="-640080" algn="just">
              <a:buClr>
                <a:srgbClr val="FFFF00"/>
              </a:buClr>
              <a:buFont typeface="Wingdings" panose="05000000000000000000" pitchFamily="2" charset="2"/>
              <a:buChar char="ü"/>
            </a:pPr>
            <a:r>
              <a:rPr lang="en-US" sz="4800" b="1" dirty="0" smtClean="0">
                <a:ln w="6350">
                  <a:solidFill>
                    <a:srgbClr val="350304"/>
                  </a:solidFill>
                </a:ln>
                <a:solidFill>
                  <a:schemeClr val="bg1"/>
                </a:solidFill>
                <a:effectLst>
                  <a:outerShdw blurRad="50800" dist="50800" dir="18900000" algn="bl" rotWithShape="0">
                    <a:prstClr val="black"/>
                  </a:outerShdw>
                </a:effectLst>
                <a:latin typeface="Agency FB" panose="020B0503020202020204" pitchFamily="34" charset="0"/>
                <a:cs typeface="Times New Roman" panose="02020603050405020304" pitchFamily="18" charset="0"/>
              </a:rPr>
              <a:t>Loved Jesus</a:t>
            </a:r>
            <a:endParaRPr lang="en-US" sz="4800" b="1" dirty="0">
              <a:ln w="6350">
                <a:solidFill>
                  <a:srgbClr val="350304"/>
                </a:solidFill>
              </a:ln>
              <a:solidFill>
                <a:srgbClr val="FFFF00"/>
              </a:solidFill>
              <a:effectLst>
                <a:outerShdw blurRad="50800" dist="50800" dir="189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304799" y="5913343"/>
            <a:ext cx="5029202" cy="830997"/>
          </a:xfrm>
          <a:prstGeom prst="rect">
            <a:avLst/>
          </a:prstGeom>
          <a:solidFill>
            <a:srgbClr val="7D4318">
              <a:alpha val="40000"/>
            </a:srgbClr>
          </a:solidFill>
          <a:effectLst>
            <a:softEdge rad="254000"/>
          </a:effectLst>
        </p:spPr>
        <p:txBody>
          <a:bodyPr wrap="square" rtlCol="0">
            <a:spAutoFit/>
            <a:scene3d>
              <a:camera prst="orthographicFront"/>
              <a:lightRig rig="threePt" dir="t"/>
            </a:scene3d>
            <a:sp3d prstMaterial="matte"/>
          </a:bodyPr>
          <a:lstStyle/>
          <a:p>
            <a:pPr marL="685800" indent="-640080" algn="just">
              <a:buClr>
                <a:srgbClr val="FFFF00"/>
              </a:buClr>
              <a:buFont typeface="Wingdings" panose="05000000000000000000" pitchFamily="2" charset="2"/>
              <a:buChar char="ü"/>
            </a:pPr>
            <a:r>
              <a:rPr lang="en-US" sz="4800" b="1" dirty="0" smtClean="0">
                <a:ln w="6350">
                  <a:solidFill>
                    <a:srgbClr val="350304"/>
                  </a:solidFill>
                </a:ln>
                <a:solidFill>
                  <a:schemeClr val="bg1"/>
                </a:solidFill>
                <a:effectLst>
                  <a:outerShdw blurRad="50800" dist="50800" dir="18900000" algn="bl" rotWithShape="0">
                    <a:prstClr val="black"/>
                  </a:outerShdw>
                </a:effectLst>
                <a:latin typeface="Agency FB" panose="020B0503020202020204" pitchFamily="34" charset="0"/>
                <a:cs typeface="Times New Roman" panose="02020603050405020304" pitchFamily="18" charset="0"/>
              </a:rPr>
              <a:t>Apostle to the Jews </a:t>
            </a:r>
            <a:endParaRPr lang="en-US" sz="4800" b="1" dirty="0">
              <a:ln w="6350">
                <a:solidFill>
                  <a:srgbClr val="350304"/>
                </a:solidFill>
              </a:ln>
              <a:solidFill>
                <a:srgbClr val="FFFF00"/>
              </a:solidFill>
              <a:effectLst>
                <a:outerShdw blurRad="50800" dist="50800" dir="189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304800" y="1432698"/>
            <a:ext cx="5638799" cy="1754326"/>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“Peter</a:t>
            </a:r>
            <a:r>
              <a:rPr lang="en-US" sz="5400" b="1" dirty="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an apostle of Jesus </a:t>
            </a:r>
            <a:r>
              <a:rPr lang="en-US" sz="5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Christ…” </a:t>
            </a:r>
            <a:r>
              <a:rPr lang="en-US" sz="54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(1:1a)</a:t>
            </a:r>
            <a:endParaRPr lang="en-US" sz="54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9" name="TextBox 1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0" name="TextBox 19"/>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16001759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75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89307" y="1134766"/>
            <a:ext cx="8794124" cy="923330"/>
          </a:xfrm>
          <a:prstGeom prst="rect">
            <a:avLst/>
          </a:prstGeom>
          <a:solidFill>
            <a:srgbClr val="401206">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5400" b="1" u="sng" dirty="0" smtClean="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Motivation for Action</a:t>
            </a:r>
            <a:r>
              <a:rPr lang="en-US" sz="5400" b="1" dirty="0" smtClean="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4800" b="1" dirty="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74938" y="2088068"/>
            <a:ext cx="8794124" cy="3170099"/>
          </a:xfrm>
          <a:prstGeom prst="rect">
            <a:avLst/>
          </a:prstGeom>
          <a:solidFill>
            <a:srgbClr val="401206">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5000" b="1" dirty="0" smtClean="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Many teach a form of Christian Communism that says, “</a:t>
            </a:r>
            <a:r>
              <a:rPr lang="en-US" sz="5000" b="1" u="sng" dirty="0" smtClean="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every</a:t>
            </a:r>
            <a:r>
              <a:rPr lang="en-US" sz="5000" b="1" dirty="0" smtClean="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believer receives the same eternal salvation or reward.”</a:t>
            </a:r>
            <a:endParaRPr lang="en-US" sz="5000" b="1" dirty="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762001" y="5442431"/>
            <a:ext cx="7772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rgbClr val="FFFF00"/>
                </a:solidFill>
                <a:effectLst>
                  <a:glow rad="101600">
                    <a:srgbClr val="401206">
                      <a:alpha val="40000"/>
                    </a:srgbClr>
                  </a:glow>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Universal Salvation</a:t>
            </a:r>
          </a:p>
        </p:txBody>
      </p:sp>
    </p:spTree>
    <p:extLst>
      <p:ext uri="{BB962C8B-B14F-4D97-AF65-F5344CB8AC3E}">
        <p14:creationId xmlns:p14="http://schemas.microsoft.com/office/powerpoint/2010/main" val="224979070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7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89307" y="1134766"/>
            <a:ext cx="5220893" cy="923330"/>
          </a:xfrm>
          <a:prstGeom prst="rect">
            <a:avLst/>
          </a:prstGeom>
          <a:solidFill>
            <a:srgbClr val="401206">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5400" b="1" u="sng" dirty="0" smtClean="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Motivation for Action</a:t>
            </a:r>
            <a:r>
              <a:rPr lang="en-US" sz="5400" b="1" dirty="0" smtClean="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4800" b="1" dirty="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382869" y="2182816"/>
            <a:ext cx="6378262" cy="1015663"/>
          </a:xfrm>
          <a:prstGeom prst="rect">
            <a:avLst/>
          </a:prstGeom>
          <a:solidFill>
            <a:srgbClr val="401206">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6000" b="1" dirty="0" smtClean="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Where is the </a:t>
            </a:r>
            <a:r>
              <a:rPr lang="en-US" sz="6000" b="1" dirty="0" smtClean="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Incentive</a:t>
            </a:r>
            <a:r>
              <a:rPr lang="en-US" sz="6000" b="1" dirty="0" smtClean="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6000" b="1" dirty="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2825035" y="3325345"/>
            <a:ext cx="3493930" cy="1015663"/>
          </a:xfrm>
          <a:prstGeom prst="rect">
            <a:avLst/>
          </a:prstGeom>
          <a:solidFill>
            <a:srgbClr val="401206">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6000" b="1" dirty="0" smtClean="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Why Suffer?  </a:t>
            </a:r>
            <a:endParaRPr lang="en-US" sz="6000" b="1" dirty="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651785" y="4505437"/>
            <a:ext cx="7840431" cy="1938992"/>
          </a:xfrm>
          <a:prstGeom prst="rect">
            <a:avLst/>
          </a:prstGeom>
          <a:solidFill>
            <a:srgbClr val="401206">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6000" b="1" dirty="0" smtClean="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Why Encourage Christians to endure Suffering?  </a:t>
            </a:r>
            <a:endParaRPr lang="en-US" sz="6000" b="1" dirty="0">
              <a:ln w="19050">
                <a:solidFill>
                  <a:srgbClr val="350304"/>
                </a:solidFill>
              </a:ln>
              <a:solidFill>
                <a:schemeClr val="bg1"/>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99666574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750" fill="hold"/>
                                        <p:tgtEl>
                                          <p:spTgt spid="14"/>
                                        </p:tgtEl>
                                        <p:attrNameLst>
                                          <p:attrName>ppt_w</p:attrName>
                                        </p:attrNameLst>
                                      </p:cBhvr>
                                      <p:tavLst>
                                        <p:tav tm="0">
                                          <p:val>
                                            <p:strVal val="#ppt_w*0.70"/>
                                          </p:val>
                                        </p:tav>
                                        <p:tav tm="100000">
                                          <p:val>
                                            <p:strVal val="#ppt_w"/>
                                          </p:val>
                                        </p:tav>
                                      </p:tavLst>
                                    </p:anim>
                                    <p:anim calcmode="lin" valueType="num">
                                      <p:cBhvr>
                                        <p:cTn id="20" dur="750" fill="hold"/>
                                        <p:tgtEl>
                                          <p:spTgt spid="14"/>
                                        </p:tgtEl>
                                        <p:attrNameLst>
                                          <p:attrName>ppt_h</p:attrName>
                                        </p:attrNameLst>
                                      </p:cBhvr>
                                      <p:tavLst>
                                        <p:tav tm="0">
                                          <p:val>
                                            <p:strVal val="#ppt_h"/>
                                          </p:val>
                                        </p:tav>
                                        <p:tav tm="100000">
                                          <p:val>
                                            <p:strVal val="#ppt_h"/>
                                          </p:val>
                                        </p:tav>
                                      </p:tavLst>
                                    </p:anim>
                                    <p:animEffect transition="in" filter="fade">
                                      <p:cBhvr>
                                        <p:cTn id="21"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89307" y="2112851"/>
            <a:ext cx="8648701" cy="4524315"/>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 is much to be gained from suffering, and for learning submission, especially for </a:t>
            </a:r>
            <a:r>
              <a:rPr lang="en-US" sz="48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suffering for </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 and for submitting to Christ, which is </a:t>
            </a:r>
            <a:r>
              <a:rPr lang="en-US" sz="4800" b="1" dirty="0" smtClean="0">
                <a:ln w="19050">
                  <a:solidFill>
                    <a:srgbClr val="350304"/>
                  </a:solidFill>
                </a:ln>
                <a:solidFill>
                  <a:srgbClr val="00FFFF"/>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hope</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in gaining </a:t>
            </a:r>
            <a:r>
              <a:rPr lang="en-US" sz="48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fullness of life</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salvation of the soul</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89307" y="1134766"/>
            <a:ext cx="5220893" cy="923330"/>
          </a:xfrm>
          <a:prstGeom prst="rect">
            <a:avLst/>
          </a:prstGeom>
          <a:solidFill>
            <a:srgbClr val="401206">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5400" b="1" u="sng" dirty="0" smtClean="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Motivation for Action</a:t>
            </a:r>
            <a:r>
              <a:rPr lang="en-US" sz="5400" b="1" dirty="0" smtClean="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4800" b="1" dirty="0">
              <a:ln w="19050">
                <a:solidFill>
                  <a:srgbClr val="350304"/>
                </a:solidFill>
              </a:ln>
              <a:solidFill>
                <a:srgbClr val="FFFF00"/>
              </a:solidFill>
              <a:effectLst>
                <a:glow rad="1016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65549406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2844403" y="2438400"/>
            <a:ext cx="3455194" cy="1569660"/>
          </a:xfrm>
          <a:prstGeom prst="rect">
            <a:avLst/>
          </a:prstGeom>
          <a:solidFill>
            <a:srgbClr val="9C672C">
              <a:alpha val="55000"/>
            </a:srgbClr>
          </a:solidFill>
          <a:effectLst>
            <a:softEdge rad="317500"/>
          </a:effectLst>
        </p:spPr>
        <p:txBody>
          <a:bodyPr wrap="square" rtlCol="0">
            <a:spAutoFit/>
            <a:scene3d>
              <a:camera prst="orthographicFront"/>
              <a:lightRig rig="threePt" dir="t"/>
            </a:scene3d>
            <a:sp3d prstMaterial="matte"/>
          </a:bodyPr>
          <a:lstStyle/>
          <a:p>
            <a:pPr algn="ctr"/>
            <a:r>
              <a:rPr lang="en-US" sz="96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Outline</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42362533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strVal val="#ppt_w*0.70"/>
                                          </p:val>
                                        </p:tav>
                                        <p:tav tm="100000">
                                          <p:val>
                                            <p:strVal val="#ppt_w"/>
                                          </p:val>
                                        </p:tav>
                                      </p:tavLst>
                                    </p:anim>
                                    <p:anim calcmode="lin" valueType="num">
                                      <p:cBhvr>
                                        <p:cTn id="8" dur="750" fill="hold"/>
                                        <p:tgtEl>
                                          <p:spTgt spid="11"/>
                                        </p:tgtEl>
                                        <p:attrNameLst>
                                          <p:attrName>ppt_h</p:attrName>
                                        </p:attrNameLst>
                                      </p:cBhvr>
                                      <p:tavLst>
                                        <p:tav tm="0">
                                          <p:val>
                                            <p:strVal val="#ppt_h"/>
                                          </p:val>
                                        </p:tav>
                                        <p:tav tm="100000">
                                          <p:val>
                                            <p:strVal val="#ppt_h"/>
                                          </p:val>
                                        </p:tav>
                                      </p:tavLst>
                                    </p:anim>
                                    <p:animEffect transition="in" filter="fade">
                                      <p:cBhvr>
                                        <p:cTn id="9"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253284" y="1257414"/>
            <a:ext cx="3480516" cy="769441"/>
          </a:xfrm>
          <a:prstGeom prst="rect">
            <a:avLst/>
          </a:prstGeom>
          <a:noFill/>
          <a:effectLst>
            <a:glow rad="63500">
              <a:srgbClr val="4D240B">
                <a:alpha val="40000"/>
              </a:srgbClr>
            </a:glow>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ysClr val="windowText" lastClr="000000"/>
                  </a:solidFill>
                </a:ln>
                <a:solidFill>
                  <a:srgbClr val="FFFF00"/>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Salutation</a:t>
            </a:r>
            <a:r>
              <a:rPr lang="en-US" sz="4400" b="1" dirty="0" smtClean="0">
                <a:ln w="19050">
                  <a:solidFill>
                    <a:sysClr val="windowText" lastClr="000000"/>
                  </a:solidFill>
                </a:ln>
                <a:solidFill>
                  <a:schemeClr val="bg1"/>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400" b="1" dirty="0" smtClean="0">
                <a:ln w="19050">
                  <a:solidFill>
                    <a:sysClr val="windowText" lastClr="000000"/>
                  </a:solidFill>
                </a:ln>
                <a:solidFill>
                  <a:srgbClr val="FFFF00"/>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1:1-2</a:t>
            </a:r>
            <a:endParaRPr lang="en-US" sz="4400" b="1" dirty="0">
              <a:ln w="19050">
                <a:solidFill>
                  <a:sysClr val="windowText" lastClr="000000"/>
                </a:solidFill>
              </a:ln>
              <a:solidFill>
                <a:srgbClr val="FFFF00"/>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7" name="TextBox 6"/>
          <p:cNvSpPr txBox="1"/>
          <p:nvPr/>
        </p:nvSpPr>
        <p:spPr>
          <a:xfrm>
            <a:off x="195745" y="2182426"/>
            <a:ext cx="8534400" cy="144655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Preface</a:t>
            </a:r>
            <a:r>
              <a:rPr lang="en-US" sz="4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Our Hope and Goal  – </a:t>
            </a:r>
            <a:r>
              <a:rPr lang="en-US" sz="4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1:3-12</a:t>
            </a:r>
            <a:endParaRPr lang="en-US" sz="4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8" name="TextBox 7"/>
          <p:cNvSpPr txBox="1"/>
          <p:nvPr/>
        </p:nvSpPr>
        <p:spPr>
          <a:xfrm>
            <a:off x="195745" y="3819741"/>
            <a:ext cx="8876764" cy="1446550"/>
          </a:xfrm>
          <a:prstGeom prst="rect">
            <a:avLst/>
          </a:prstGeom>
          <a:noFill/>
          <a:effectLst>
            <a:glow rad="63500">
              <a:srgbClr val="4D240B">
                <a:alpha val="40000"/>
              </a:srgbClr>
            </a:glow>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ysClr val="windowText" lastClr="000000"/>
                  </a:solidFill>
                </a:ln>
                <a:solidFill>
                  <a:srgbClr val="FFFF00"/>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400" b="1" dirty="0" smtClean="0">
                <a:ln w="19050">
                  <a:solidFill>
                    <a:sysClr val="windowText" lastClr="000000"/>
                  </a:solidFill>
                </a:ln>
                <a:solidFill>
                  <a:schemeClr val="bg1"/>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400" b="1" dirty="0" smtClean="0">
                <a:ln w="19050">
                  <a:solidFill>
                    <a:sysClr val="windowText" lastClr="000000"/>
                  </a:solidFill>
                </a:ln>
                <a:solidFill>
                  <a:srgbClr val="FFFF00"/>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400" b="1" dirty="0">
              <a:ln w="19050">
                <a:solidFill>
                  <a:sysClr val="windowText" lastClr="000000"/>
                </a:solidFill>
              </a:ln>
              <a:solidFill>
                <a:srgbClr val="FFFF00"/>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53284" y="5521412"/>
            <a:ext cx="6360018" cy="769441"/>
          </a:xfrm>
          <a:prstGeom prst="rect">
            <a:avLst/>
          </a:prstGeom>
          <a:noFill/>
          <a:effectLst>
            <a:glow rad="63500">
              <a:srgbClr val="4D240B">
                <a:alpha val="40000"/>
              </a:srgbClr>
            </a:glow>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ysClr val="windowText" lastClr="000000"/>
                  </a:solidFill>
                </a:ln>
                <a:solidFill>
                  <a:srgbClr val="FFFF00"/>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Epilogue</a:t>
            </a:r>
            <a:r>
              <a:rPr lang="en-US" sz="4400" b="1" dirty="0" smtClean="0">
                <a:ln w="19050">
                  <a:solidFill>
                    <a:sysClr val="windowText" lastClr="000000"/>
                  </a:solidFill>
                </a:ln>
                <a:solidFill>
                  <a:schemeClr val="bg1"/>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Conclusion – </a:t>
            </a:r>
            <a:r>
              <a:rPr lang="en-US" sz="4400" b="1" dirty="0" smtClean="0">
                <a:ln w="19050">
                  <a:solidFill>
                    <a:sysClr val="windowText" lastClr="000000"/>
                  </a:solidFill>
                </a:ln>
                <a:solidFill>
                  <a:srgbClr val="FFFF00"/>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5:1-14</a:t>
            </a:r>
            <a:endParaRPr lang="en-US" sz="4400" b="1" dirty="0">
              <a:ln w="19050">
                <a:solidFill>
                  <a:sysClr val="windowText" lastClr="000000"/>
                </a:solidFill>
              </a:ln>
              <a:solidFill>
                <a:srgbClr val="FFFF00"/>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41703688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7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228600" y="1151847"/>
            <a:ext cx="8686800" cy="144655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518375" y="2620977"/>
            <a:ext cx="2519429"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3079660" y="3384195"/>
            <a:ext cx="4589172"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Brethren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3079660" y="4092081"/>
            <a:ext cx="4328375"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World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2:11 – 3:7</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3088246" y="4799967"/>
            <a:ext cx="4572000"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Life Itself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3:8 – 4:6</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3061415" y="5465387"/>
            <a:ext cx="5853985" cy="1323439"/>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Consummation of History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4:7-19</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3037804" y="2698063"/>
            <a:ext cx="708660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God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1:13-21</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Tree>
    <p:extLst>
      <p:ext uri="{BB962C8B-B14F-4D97-AF65-F5344CB8AC3E}">
        <p14:creationId xmlns:p14="http://schemas.microsoft.com/office/powerpoint/2010/main" val="14918066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75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75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75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228600" y="1401920"/>
            <a:ext cx="8686800" cy="1815882"/>
          </a:xfrm>
          <a:prstGeom prst="rect">
            <a:avLst/>
          </a:prstGeom>
          <a:solidFill>
            <a:srgbClr val="570901">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5600" b="1" dirty="0" smtClean="0">
                <a:ln w="19050">
                  <a:solidFill>
                    <a:sysClr val="windowText" lastClr="000000"/>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“Grace </a:t>
            </a:r>
            <a:r>
              <a:rPr lang="en-US" sz="5600" b="1" dirty="0">
                <a:ln w="19050">
                  <a:solidFill>
                    <a:sysClr val="windowText" lastClr="000000"/>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you and peace be multiplied</a:t>
            </a:r>
            <a:r>
              <a:rPr lang="en-US" sz="5600" b="1" dirty="0" smtClean="0">
                <a:ln w="19050">
                  <a:solidFill>
                    <a:sysClr val="windowText" lastClr="000000"/>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5600" b="1" dirty="0" smtClean="0">
                <a:ln w="19050">
                  <a:solidFill>
                    <a:sysClr val="windowText" lastClr="000000"/>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(1:2b)</a:t>
            </a:r>
            <a:endParaRPr lang="en-US" sz="5600" b="1" dirty="0">
              <a:ln w="19050">
                <a:solidFill>
                  <a:sysClr val="windowText" lastClr="000000"/>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8" name="TextBox 7"/>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1017151870"/>
      </p:ext>
    </p:extLst>
  </p:cSld>
  <p:clrMapOvr>
    <a:masterClrMapping/>
  </p:clrMapOvr>
  <p:transition spd="slow">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581025" y="2438400"/>
            <a:ext cx="7981950" cy="1631216"/>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100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Conclusion</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23572609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581025" y="1478211"/>
            <a:ext cx="7981950" cy="2800767"/>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88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Date of First Peter</a:t>
            </a:r>
          </a:p>
          <a:p>
            <a:pPr algn="ctr"/>
            <a:r>
              <a:rPr lang="en-US" sz="88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A.D. 64</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158473" y="4191000"/>
            <a:ext cx="6574635" cy="2554545"/>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80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First Persecution of Christians by Nero</a:t>
            </a:r>
          </a:p>
        </p:txBody>
      </p:sp>
    </p:spTree>
    <p:extLst>
      <p:ext uri="{BB962C8B-B14F-4D97-AF65-F5344CB8AC3E}">
        <p14:creationId xmlns:p14="http://schemas.microsoft.com/office/powerpoint/2010/main" val="18060352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500"/>
                            </p:stCondLst>
                            <p:childTnLst>
                              <p:par>
                                <p:cTn id="11" presetID="22" presetClass="entr" presetSubtype="8" fill="hold" grpId="0" nodeType="afterEffect">
                                  <p:stCondLst>
                                    <p:cond delay="100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1562100" y="1676400"/>
            <a:ext cx="6019800" cy="3046988"/>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96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Historical Background</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38087807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strVal val="#ppt_w*0.70"/>
                                          </p:val>
                                        </p:tav>
                                        <p:tav tm="100000">
                                          <p:val>
                                            <p:strVal val="#ppt_w"/>
                                          </p:val>
                                        </p:tav>
                                      </p:tavLst>
                                    </p:anim>
                                    <p:anim calcmode="lin" valueType="num">
                                      <p:cBhvr>
                                        <p:cTn id="8" dur="750" fill="hold"/>
                                        <p:tgtEl>
                                          <p:spTgt spid="11"/>
                                        </p:tgtEl>
                                        <p:attrNameLst>
                                          <p:attrName>ppt_h</p:attrName>
                                        </p:attrNameLst>
                                      </p:cBhvr>
                                      <p:tavLst>
                                        <p:tav tm="0">
                                          <p:val>
                                            <p:strVal val="#ppt_h"/>
                                          </p:val>
                                        </p:tav>
                                        <p:tav tm="100000">
                                          <p:val>
                                            <p:strVal val="#ppt_h"/>
                                          </p:val>
                                        </p:tav>
                                      </p:tavLst>
                                    </p:anim>
                                    <p:animEffect transition="in" filter="fade">
                                      <p:cBhvr>
                                        <p:cTn id="9"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369850" y="1260104"/>
            <a:ext cx="8455816" cy="1200329"/>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72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Nero - </a:t>
            </a:r>
            <a:r>
              <a:rPr lang="en-US" sz="66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54 – 68 </a:t>
            </a:r>
            <a:r>
              <a:rPr lang="en-US" sz="60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AD</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344092" y="2422750"/>
            <a:ext cx="8455816" cy="1107996"/>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60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Great Fire of Rome </a:t>
            </a:r>
            <a:r>
              <a:rPr lang="en-US" sz="60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 7/19/64</a:t>
            </a:r>
            <a:r>
              <a:rPr lang="en-US" sz="66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 </a:t>
            </a:r>
            <a:endParaRPr lang="en-US" sz="80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0" y="4613883"/>
            <a:ext cx="9144000" cy="1015663"/>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60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Ordered Apostle Paul’s </a:t>
            </a:r>
            <a:r>
              <a:rPr lang="en-US" sz="60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Execution?</a:t>
            </a:r>
            <a:endParaRPr lang="en-US" sz="80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2022192" y="5693775"/>
            <a:ext cx="4913708" cy="1015663"/>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60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Peter </a:t>
            </a:r>
            <a:r>
              <a:rPr lang="en-US" sz="60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Crucified?</a:t>
            </a:r>
            <a:endParaRPr lang="en-US" sz="80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1202446" y="3530746"/>
            <a:ext cx="6553200" cy="1015663"/>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6000" b="1" dirty="0" smtClean="0">
                <a:ln w="28575">
                  <a:solidFill>
                    <a:srgbClr val="360C0C"/>
                  </a:solidFill>
                </a:ln>
                <a:solidFill>
                  <a:schemeClr val="bg1"/>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Christians </a:t>
            </a:r>
            <a:r>
              <a:rPr lang="en-US" sz="60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Persecuted</a:t>
            </a:r>
            <a:endParaRPr lang="en-US" sz="80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6230337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75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75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75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114953</TotalTime>
  <Words>2925</Words>
  <Application>Microsoft Office PowerPoint</Application>
  <PresentationFormat>On-screen Show (4:3)</PresentationFormat>
  <Paragraphs>324</Paragraphs>
  <Slides>67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Agency FB</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Losey</dc:creator>
  <cp:lastModifiedBy>Ray Losey</cp:lastModifiedBy>
  <cp:revision>2330</cp:revision>
  <dcterms:created xsi:type="dcterms:W3CDTF">2010-02-05T17:09:41Z</dcterms:created>
  <dcterms:modified xsi:type="dcterms:W3CDTF">2020-07-05T01:44:52Z</dcterms:modified>
</cp:coreProperties>
</file>